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  <p:sldMasterId id="2147483694" r:id="rId2"/>
    <p:sldMasterId id="2147483685" r:id="rId3"/>
    <p:sldMasterId id="2147483703" r:id="rId4"/>
  </p:sldMasterIdLst>
  <p:notesMasterIdLst>
    <p:notesMasterId r:id="rId6"/>
  </p:notesMasterIdLst>
  <p:handoutMasterIdLst>
    <p:handoutMasterId r:id="rId7"/>
  </p:handoutMasterIdLst>
  <p:sldIdLst>
    <p:sldId id="665" r:id="rId5"/>
  </p:sldIdLst>
  <p:sldSz cx="6858000" cy="9906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C79"/>
    <a:srgbClr val="417EB4"/>
    <a:srgbClr val="6DAEE0"/>
    <a:srgbClr val="8AC7E6"/>
    <a:srgbClr val="F2F7FC"/>
    <a:srgbClr val="EDF3FA"/>
    <a:srgbClr val="E6EEF8"/>
    <a:srgbClr val="183473"/>
    <a:srgbClr val="89BAE4"/>
    <a:srgbClr val="D0E1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5441" autoAdjust="0"/>
  </p:normalViewPr>
  <p:slideViewPr>
    <p:cSldViewPr snapToGrid="0">
      <p:cViewPr>
        <p:scale>
          <a:sx n="90" d="100"/>
          <a:sy n="90" d="100"/>
        </p:scale>
        <p:origin x="1800" y="-191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91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themeOverride" Target="../theme/themeOverride1.xml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4.pn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themeOverride" Target="../theme/themeOverride2.xml"/><Relationship Id="rId5" Type="http://schemas.openxmlformats.org/officeDocument/2006/relationships/package" Target="../embeddings/_____Microsoft_Excel3.xlsx"/><Relationship Id="rId4" Type="http://schemas.openxmlformats.org/officeDocument/2006/relationships/image" Target="../media/image14.png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themeOverride" Target="../theme/themeOverride3.xml"/><Relationship Id="rId5" Type="http://schemas.openxmlformats.org/officeDocument/2006/relationships/package" Target="../embeddings/_____Microsoft_Excel4.xlsx"/><Relationship Id="rId4" Type="http://schemas.openxmlformats.org/officeDocument/2006/relationships/image" Target="../media/image14.pn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4-4F48-9305-322BD4CDF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8185856"/>
        <c:axId val="168187392"/>
      </c:barChart>
      <c:catAx>
        <c:axId val="168185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68187392"/>
        <c:crosses val="autoZero"/>
        <c:auto val="1"/>
        <c:lblAlgn val="ctr"/>
        <c:lblOffset val="100"/>
        <c:noMultiLvlLbl val="0"/>
      </c:catAx>
      <c:valAx>
        <c:axId val="168187392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68185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.</c:v>
                </c:pt>
              </c:strCache>
            </c:strRef>
          </c:tx>
          <c:spPr>
            <a:solidFill>
              <a:srgbClr val="183473"/>
            </a:solidFill>
          </c:spPr>
          <c:explosion val="2"/>
          <c:dPt>
            <c:idx val="0"/>
            <c:bubble3D val="0"/>
            <c:spPr>
              <a:solidFill>
                <a:srgbClr val="EDF3F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CB7-4043-8AED-D4FF87354919}"/>
              </c:ext>
            </c:extLst>
          </c:dPt>
          <c:dPt>
            <c:idx val="1"/>
            <c:bubble3D val="0"/>
            <c:explosion val="1"/>
            <c:spPr>
              <a:solidFill>
                <a:srgbClr val="223C7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7-4043-8AED-D4FF87354919}"/>
              </c:ext>
            </c:extLst>
          </c:dPt>
          <c:dPt>
            <c:idx val="2"/>
            <c:bubble3D val="0"/>
            <c:spPr>
              <a:solidFill>
                <a:srgbClr val="18347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B7-4043-8AED-D4FF87354919}"/>
              </c:ext>
            </c:extLst>
          </c:dPt>
          <c:cat>
            <c:strRef>
              <c:f>Sheet1!$A$2:$A$4</c:f>
              <c:strCache>
                <c:ptCount val="2"/>
                <c:pt idx="0">
                  <c:v>Високий</c:v>
                </c:pt>
                <c:pt idx="1">
                  <c:v>Невисокий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B7-4043-8AED-D4FF87354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35948933014558615"/>
          <c:w val="1"/>
          <c:h val="0.525656198512896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Лист2!$B$2</c:f>
              <c:strCache>
                <c:ptCount val="1"/>
                <c:pt idx="0">
                  <c:v>..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2586-4AEE-8333-556C7B0542B4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586-4AEE-8333-556C7B0542B4}"/>
              </c:ext>
            </c:extLst>
          </c:dPt>
          <c:dLbls>
            <c:delete val="1"/>
          </c:dLbls>
          <c:cat>
            <c:strRef>
              <c:f>Лист2!$A$3:$A$4</c:f>
              <c:strCache>
                <c:ptCount val="2"/>
                <c:pt idx="0">
                  <c:v>Высокая самооценка</c:v>
                </c:pt>
                <c:pt idx="1">
                  <c:v>Низкая самооценка</c:v>
                </c:pt>
              </c:strCache>
            </c:strRef>
          </c:cat>
          <c:val>
            <c:numRef>
              <c:f>Лист2!$B$3:$B$4</c:f>
              <c:numCache>
                <c:formatCode>0%</c:formatCode>
                <c:ptCount val="2"/>
                <c:pt idx="0">
                  <c:v>0.96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86-4AEE-8333-556C7B0542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-10"/>
        <c:axId val="114419200"/>
        <c:axId val="114420736"/>
      </c:barChart>
      <c:catAx>
        <c:axId val="114419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4420736"/>
        <c:crosses val="autoZero"/>
        <c:auto val="1"/>
        <c:lblAlgn val="ctr"/>
        <c:lblOffset val="100"/>
        <c:tickMarkSkip val="1"/>
        <c:noMultiLvlLbl val="0"/>
      </c:catAx>
      <c:valAx>
        <c:axId val="11442073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44192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 b="1">
          <a:solidFill>
            <a:schemeClr val="tx1">
              <a:lumMod val="75000"/>
              <a:lumOff val="25000"/>
            </a:schemeClr>
          </a:solidFill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35948933014558615"/>
          <c:w val="1"/>
          <c:h val="0.525656198512896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Лист2!$B$2</c:f>
              <c:strCache>
                <c:ptCount val="1"/>
                <c:pt idx="0">
                  <c:v>..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2586-4AEE-8333-556C7B0542B4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586-4AEE-8333-556C7B0542B4}"/>
              </c:ext>
            </c:extLst>
          </c:dPt>
          <c:dLbls>
            <c:delete val="1"/>
          </c:dLbls>
          <c:cat>
            <c:strRef>
              <c:f>Лист2!$A$3:$A$4</c:f>
              <c:strCache>
                <c:ptCount val="2"/>
                <c:pt idx="0">
                  <c:v>Высокая самооценка</c:v>
                </c:pt>
                <c:pt idx="1">
                  <c:v>Низкая самооценка</c:v>
                </c:pt>
              </c:strCache>
            </c:strRef>
          </c:cat>
          <c:val>
            <c:numRef>
              <c:f>Лист2!$B$3:$B$4</c:f>
              <c:numCache>
                <c:formatCode>0%</c:formatCode>
                <c:ptCount val="2"/>
                <c:pt idx="0">
                  <c:v>0.6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86-4AEE-8333-556C7B0542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-10"/>
        <c:axId val="114419200"/>
        <c:axId val="114420736"/>
      </c:barChart>
      <c:catAx>
        <c:axId val="114419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4420736"/>
        <c:crosses val="autoZero"/>
        <c:auto val="1"/>
        <c:lblAlgn val="ctr"/>
        <c:lblOffset val="100"/>
        <c:tickMarkSkip val="1"/>
        <c:noMultiLvlLbl val="0"/>
      </c:catAx>
      <c:valAx>
        <c:axId val="11442073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44192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 b="1">
          <a:solidFill>
            <a:schemeClr val="tx1">
              <a:lumMod val="75000"/>
              <a:lumOff val="25000"/>
            </a:schemeClr>
          </a:solidFill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5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35948933014558615"/>
          <c:w val="1"/>
          <c:h val="0.525656198512896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Лист2!$B$2</c:f>
              <c:strCache>
                <c:ptCount val="1"/>
                <c:pt idx="0">
                  <c:v>..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2586-4AEE-8333-556C7B0542B4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586-4AEE-8333-556C7B0542B4}"/>
              </c:ext>
            </c:extLst>
          </c:dPt>
          <c:dLbls>
            <c:delete val="1"/>
          </c:dLbls>
          <c:cat>
            <c:strRef>
              <c:f>Лист2!$A$3:$A$4</c:f>
              <c:strCache>
                <c:ptCount val="2"/>
                <c:pt idx="0">
                  <c:v>Высокая самооценка</c:v>
                </c:pt>
                <c:pt idx="1">
                  <c:v>Низкая самооценка</c:v>
                </c:pt>
              </c:strCache>
            </c:strRef>
          </c:cat>
          <c:val>
            <c:numRef>
              <c:f>Лист2!$B$3:$B$4</c:f>
              <c:numCache>
                <c:formatCode>0%</c:formatCode>
                <c:ptCount val="2"/>
                <c:pt idx="0">
                  <c:v>0.47</c:v>
                </c:pt>
                <c:pt idx="1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86-4AEE-8333-556C7B0542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-10"/>
        <c:axId val="114419200"/>
        <c:axId val="114420736"/>
      </c:barChart>
      <c:catAx>
        <c:axId val="114419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4420736"/>
        <c:crosses val="autoZero"/>
        <c:auto val="1"/>
        <c:lblAlgn val="ctr"/>
        <c:lblOffset val="100"/>
        <c:tickMarkSkip val="1"/>
        <c:noMultiLvlLbl val="0"/>
      </c:catAx>
      <c:valAx>
        <c:axId val="11442073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44192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 b="1">
          <a:solidFill>
            <a:schemeClr val="tx1">
              <a:lumMod val="75000"/>
              <a:lumOff val="25000"/>
            </a:schemeClr>
          </a:solidFill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5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183473"/>
            </a:solidFill>
          </c:spPr>
          <c:explosion val="2"/>
          <c:dPt>
            <c:idx val="0"/>
            <c:bubble3D val="0"/>
            <c:spPr>
              <a:solidFill>
                <a:srgbClr val="223C7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5F-4D8E-A88C-32EFEE8C1BBE}"/>
              </c:ext>
            </c:extLst>
          </c:dPt>
          <c:dPt>
            <c:idx val="1"/>
            <c:bubble3D val="0"/>
            <c:explosion val="1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5F-4D8E-A88C-32EFEE8C1BBE}"/>
              </c:ext>
            </c:extLst>
          </c:dPt>
          <c:dPt>
            <c:idx val="2"/>
            <c:bubble3D val="0"/>
            <c:spPr>
              <a:solidFill>
                <a:srgbClr val="18347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5F-4D8E-A88C-32EFEE8C1BBE}"/>
              </c:ext>
            </c:extLst>
          </c:dPt>
          <c:cat>
            <c:strRef>
              <c:f>Sheet1!$A$2:$A$4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64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5F-4D8E-A88C-32EFEE8C1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2"/>
        <c:holeSize val="59"/>
      </c:doughnutChart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DD314-28BF-45EF-9274-6A3C3AF2EF8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C652A-022C-465A-9236-CE32AF661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587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7E094-5B4E-45AC-AC13-B5B65BE34921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47FF6-3CD5-4C96-BB84-DF4DB523E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325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9181417"/>
            <a:ext cx="1600200" cy="527403"/>
          </a:xfrm>
          <a:prstGeom prst="rect">
            <a:avLst/>
          </a:prstGeom>
        </p:spPr>
        <p:txBody>
          <a:bodyPr/>
          <a:lstStyle/>
          <a:p>
            <a:pPr defTabSz="685166"/>
            <a:fld id="{77C8329B-DB7B-49A6-889C-767E95F3628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5166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48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59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2766" y="3"/>
            <a:ext cx="5829300" cy="133790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28068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47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201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68580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4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69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3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166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166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166"/>
            <a:fld id="{77C8329B-DB7B-49A6-889C-767E95F3628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5166"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2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05355"/>
            <a:ext cx="6172200" cy="1651000"/>
          </a:xfrm>
        </p:spPr>
        <p:txBody>
          <a:bodyPr/>
          <a:lstStyle>
            <a:lvl1pPr>
              <a:defRPr cap="none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42900" y="2884437"/>
            <a:ext cx="6172200" cy="6273801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936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597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67590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3260230" y="9566627"/>
            <a:ext cx="235744" cy="298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3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7437670-C8E6-431F-BF32-DBEE15AC2C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922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3260230" y="9566627"/>
            <a:ext cx="235744" cy="298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3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7437670-C8E6-431F-BF32-DBEE15AC2C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91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03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3260230" y="9566627"/>
            <a:ext cx="235744" cy="298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3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7437670-C8E6-431F-BF32-DBEE15AC2C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238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37670-C8E6-431F-BF32-DBEE15AC2C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043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090926" y="9533338"/>
            <a:ext cx="1402307" cy="36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rgbClr val="5D8D8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7C8329B-DB7B-49A6-889C-767E95F362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68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60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173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2766" y="3"/>
            <a:ext cx="5829300" cy="133790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1227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87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5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8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9181417"/>
            <a:ext cx="1600200" cy="527403"/>
          </a:xfrm>
          <a:prstGeom prst="rect">
            <a:avLst/>
          </a:prstGeom>
        </p:spPr>
        <p:txBody>
          <a:bodyPr/>
          <a:lstStyle/>
          <a:p>
            <a:pPr defTabSz="685166"/>
            <a:endParaRPr lang="ru-RU" sz="1349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9181417"/>
            <a:ext cx="2171700" cy="527403"/>
          </a:xfrm>
          <a:prstGeom prst="rect">
            <a:avLst/>
          </a:prstGeom>
        </p:spPr>
        <p:txBody>
          <a:bodyPr/>
          <a:lstStyle/>
          <a:p>
            <a:pPr defTabSz="685166"/>
            <a:endParaRPr lang="ru-RU" sz="1349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9181417"/>
            <a:ext cx="1600200" cy="527403"/>
          </a:xfrm>
          <a:prstGeom prst="rect">
            <a:avLst/>
          </a:prstGeom>
        </p:spPr>
        <p:txBody>
          <a:bodyPr/>
          <a:lstStyle/>
          <a:p>
            <a:pPr defTabSz="685166"/>
            <a:fld id="{77C8329B-DB7B-49A6-889C-767E95F3628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5166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4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0535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 cap="none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42900" y="2884409"/>
            <a:ext cx="6172200" cy="62738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7243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8"/>
          <p:cNvSpPr txBox="1"/>
          <p:nvPr userDrawn="1"/>
        </p:nvSpPr>
        <p:spPr>
          <a:xfrm>
            <a:off x="1" y="9491454"/>
            <a:ext cx="22709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1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Tahoma" pitchFamily="34" charset="0"/>
              </a:rPr>
              <a:t>Выборка: </a:t>
            </a:r>
            <a:r>
              <a: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Tahoma" pitchFamily="34" charset="0"/>
              </a:rPr>
              <a:t>N</a:t>
            </a:r>
            <a:r>
              <a:rPr kumimoji="0" lang="ru-RU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Tahoma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1524171" y="1669736"/>
            <a:ext cx="5340187" cy="172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851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4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Q8</a:t>
            </a:r>
            <a:r>
              <a:rPr kumimoji="0" lang="ru-RU" sz="524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  <a:r>
              <a:rPr kumimoji="0" lang="ru-RU" sz="524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питаня</a:t>
            </a:r>
            <a:r>
              <a:rPr kumimoji="0" lang="ru-RU" sz="524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???????????????????????????????????????????????????????????????????????</a:t>
            </a:r>
            <a:endParaRPr kumimoji="0" lang="en-US" sz="524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4304296" y="9434167"/>
            <a:ext cx="2711270" cy="436215"/>
            <a:chOff x="1490373" y="3470275"/>
            <a:chExt cx="3701014" cy="477326"/>
          </a:xfrm>
        </p:grpSpPr>
        <p:sp>
          <p:nvSpPr>
            <p:cNvPr id="5" name="Text Box 14"/>
            <p:cNvSpPr txBox="1">
              <a:spLocks noChangeArrowheads="1"/>
            </p:cNvSpPr>
            <p:nvPr userDrawn="1"/>
          </p:nvSpPr>
          <p:spPr bwMode="auto">
            <a:xfrm>
              <a:off x="1503361" y="3470275"/>
              <a:ext cx="3582988" cy="115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8000" tIns="18000" rIns="18000" bIns="1800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166" rtl="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44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- </a:t>
              </a:r>
              <a:r>
                <a:rPr kumimoji="0" lang="ru-RU" altLang="ru-RU" sz="44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показатель значительно вырос, по сравнению с предыдущей волны</a:t>
              </a:r>
            </a:p>
          </p:txBody>
        </p:sp>
        <p:sp>
          <p:nvSpPr>
            <p:cNvPr id="6" name="Text Box 17"/>
            <p:cNvSpPr txBox="1">
              <a:spLocks noChangeArrowheads="1"/>
            </p:cNvSpPr>
            <p:nvPr userDrawn="1"/>
          </p:nvSpPr>
          <p:spPr bwMode="auto">
            <a:xfrm>
              <a:off x="1503361" y="3651259"/>
              <a:ext cx="3688026" cy="17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166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44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-</a:t>
              </a:r>
              <a:r>
                <a:rPr kumimoji="0" lang="ru-RU" altLang="ru-RU" sz="44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 показатель значительно снизился, по сравнению с предыдущей волны</a:t>
              </a:r>
            </a:p>
          </p:txBody>
        </p:sp>
        <p:sp>
          <p:nvSpPr>
            <p:cNvPr id="7" name="Стрелка вниз 6"/>
            <p:cNvSpPr/>
            <p:nvPr userDrawn="1"/>
          </p:nvSpPr>
          <p:spPr>
            <a:xfrm>
              <a:off x="1490373" y="3830197"/>
              <a:ext cx="83127" cy="117404"/>
            </a:xfrm>
            <a:prstGeom prst="downArrow">
              <a:avLst/>
            </a:prstGeom>
            <a:solidFill>
              <a:schemeClr val="accent1"/>
            </a:solidFill>
            <a:ln w="28575">
              <a:noFill/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1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4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8" name="Стрелка вниз 7"/>
            <p:cNvSpPr/>
            <p:nvPr userDrawn="1"/>
          </p:nvSpPr>
          <p:spPr>
            <a:xfrm flipV="1">
              <a:off x="1490373" y="3569934"/>
              <a:ext cx="83127" cy="117404"/>
            </a:xfrm>
            <a:prstGeom prst="downArrow">
              <a:avLst/>
            </a:prstGeom>
            <a:solidFill>
              <a:srgbClr val="FF0000"/>
            </a:solidFill>
            <a:ln w="41275">
              <a:noFill/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1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4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Прямоугольник 8"/>
          <p:cNvSpPr/>
          <p:nvPr userDrawn="1"/>
        </p:nvSpPr>
        <p:spPr>
          <a:xfrm>
            <a:off x="0" y="1719453"/>
            <a:ext cx="1752600" cy="831323"/>
          </a:xfrm>
          <a:prstGeom prst="rect">
            <a:avLst/>
          </a:prstGeom>
          <a:solidFill>
            <a:srgbClr val="008080">
              <a:alpha val="30588"/>
            </a:srgbClr>
          </a:solidFill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1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8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Arial" panose="020B0604020202020204" pitchFamily="34" charset="0"/>
              </a:rPr>
              <a:t>Текст</a:t>
            </a:r>
          </a:p>
        </p:txBody>
      </p:sp>
      <p:graphicFrame>
        <p:nvGraphicFramePr>
          <p:cNvPr id="10" name="Диаграмма 9"/>
          <p:cNvGraphicFramePr/>
          <p:nvPr userDrawn="1">
            <p:extLst/>
          </p:nvPr>
        </p:nvGraphicFramePr>
        <p:xfrm>
          <a:off x="876300" y="3274507"/>
          <a:ext cx="3657600" cy="492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1"/>
          <p:cNvSpPr>
            <a:spLocks noGrp="1"/>
          </p:cNvSpPr>
          <p:nvPr>
            <p:ph type="ctrTitle"/>
          </p:nvPr>
        </p:nvSpPr>
        <p:spPr>
          <a:xfrm>
            <a:off x="514350" y="-19824"/>
            <a:ext cx="5829300" cy="173843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6074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w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257800" y="9378599"/>
            <a:ext cx="1600200" cy="527403"/>
          </a:xfrm>
          <a:prstGeom prst="rect">
            <a:avLst/>
          </a:prstGeom>
        </p:spPr>
        <p:txBody>
          <a:bodyPr anchor="b"/>
          <a:lstStyle>
            <a:lvl1pPr algn="r">
              <a:defRPr sz="824" b="1">
                <a:solidFill>
                  <a:schemeClr val="bg1">
                    <a:lumMod val="50000"/>
                  </a:schemeClr>
                </a:solidFill>
                <a:latin typeface="Calibri "/>
              </a:defRPr>
            </a:lvl1pPr>
          </a:lstStyle>
          <a:p>
            <a:pPr defTabSz="685166"/>
            <a:fld id="{77C8329B-DB7B-49A6-889C-767E95F36285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 defTabSz="685166"/>
              <a:t>‹#›</a:t>
            </a:fld>
            <a:endParaRPr lang="en-GB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 userDrawn="1">
            <p:custDataLst>
              <p:tags r:id="rId8"/>
            </p:custDataLst>
          </p:nvPr>
        </p:nvSpPr>
        <p:spPr bwMode="auto">
          <a:xfrm>
            <a:off x="897610" y="8616504"/>
            <a:ext cx="377321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numCol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indent="-2667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51435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Украинская Маркетинговая Группа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/>
            </a:r>
            <a:b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ул. Большая Васильковская 72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,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Киев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, 03680, 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Украина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/>
            </a:r>
            <a:b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umg.com.ua 	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auto">
          <a:xfrm>
            <a:off x="4121507" y="8594025"/>
            <a:ext cx="221965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numCol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indent="-2667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Tel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.:  (+380 44) 568-59-19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Tel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.:  (+380 44) 568-59-21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Email: info@umg.com.ua </a:t>
            </a:r>
            <a:endParaRPr kumimoji="0" lang="ru-RU" sz="9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7" y="-2345"/>
            <a:ext cx="568290" cy="60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2" y="43699"/>
            <a:ext cx="545539" cy="57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6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ctr" defTabSz="685166" rtl="0" eaLnBrk="1" latinLnBrk="0" hangingPunct="1">
        <a:spcBef>
          <a:spcPct val="0"/>
        </a:spcBef>
        <a:buNone/>
        <a:defRPr sz="32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937" indent="-256937" algn="l" defTabSz="685166" rtl="0" eaLnBrk="1" latinLnBrk="0" hangingPunct="1">
        <a:spcBef>
          <a:spcPct val="20000"/>
        </a:spcBef>
        <a:buFont typeface="Arial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1pPr>
      <a:lvl2pPr marL="556697" indent="-214115" algn="l" defTabSz="685166" rtl="0" eaLnBrk="1" latinLnBrk="0" hangingPunct="1">
        <a:spcBef>
          <a:spcPct val="20000"/>
        </a:spcBef>
        <a:buFont typeface="Arial" pitchFamily="34" charset="0"/>
        <a:buChar char="–"/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856457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199040" indent="-171291" algn="l" defTabSz="685166" rtl="0" eaLnBrk="1" latinLnBrk="0" hangingPunct="1">
        <a:spcBef>
          <a:spcPct val="20000"/>
        </a:spcBef>
        <a:buFont typeface="Arial" pitchFamily="34" charset="0"/>
        <a:buChar char="–"/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41623" indent="-171291" algn="l" defTabSz="685166" rtl="0" eaLnBrk="1" latinLnBrk="0" hangingPunct="1">
        <a:spcBef>
          <a:spcPct val="20000"/>
        </a:spcBef>
        <a:buFont typeface="Arial" pitchFamily="34" charset="0"/>
        <a:buChar char="»"/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884206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26788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569371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2911954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583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166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7748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0331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2914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5497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8080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0663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9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233" y="74036"/>
            <a:ext cx="1213244" cy="110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 userDrawn="1"/>
        </p:nvSpPr>
        <p:spPr>
          <a:xfrm>
            <a:off x="-9641" y="7330190"/>
            <a:ext cx="6867641" cy="2575810"/>
          </a:xfrm>
          <a:prstGeom prst="rect">
            <a:avLst/>
          </a:prstGeom>
          <a:solidFill>
            <a:srgbClr val="003B8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75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75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75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DOVE:</a:t>
            </a: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ONE PAGE REPORT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Full Report</a:t>
            </a: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2022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5" y="2088923"/>
            <a:ext cx="6182588" cy="36295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21" y="28276"/>
            <a:ext cx="1056312" cy="110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1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685166" rtl="0" eaLnBrk="1" latinLnBrk="0" hangingPunct="1">
        <a:spcBef>
          <a:spcPct val="0"/>
        </a:spcBef>
        <a:buNone/>
        <a:defRPr sz="32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937" indent="-256937" algn="l" defTabSz="685166" rtl="0" eaLnBrk="1" latinLnBrk="0" hangingPunct="1">
        <a:spcBef>
          <a:spcPct val="20000"/>
        </a:spcBef>
        <a:buFont typeface="Arial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1pPr>
      <a:lvl2pPr marL="556697" indent="-214115" algn="l" defTabSz="685166" rtl="0" eaLnBrk="1" latinLnBrk="0" hangingPunct="1">
        <a:spcBef>
          <a:spcPct val="20000"/>
        </a:spcBef>
        <a:buFont typeface="Arial" pitchFamily="34" charset="0"/>
        <a:buChar char="–"/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856457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199040" indent="-171291" algn="l" defTabSz="685166" rtl="0" eaLnBrk="1" latinLnBrk="0" hangingPunct="1">
        <a:spcBef>
          <a:spcPct val="20000"/>
        </a:spcBef>
        <a:buFont typeface="Arial" pitchFamily="34" charset="0"/>
        <a:buChar char="–"/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41623" indent="-171291" algn="l" defTabSz="685166" rtl="0" eaLnBrk="1" latinLnBrk="0" hangingPunct="1">
        <a:spcBef>
          <a:spcPct val="20000"/>
        </a:spcBef>
        <a:buFont typeface="Arial" pitchFamily="34" charset="0"/>
        <a:buChar char="»"/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884206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26788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569371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2911954" indent="-171291" algn="l" defTabSz="685166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583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166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7748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0331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2914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5497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8080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0663" algn="l" defTabSz="68516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04" tIns="45702" rIns="91404" bIns="4570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4"/>
          </a:xfrm>
          <a:prstGeom prst="rect">
            <a:avLst/>
          </a:prstGeom>
        </p:spPr>
        <p:txBody>
          <a:bodyPr vert="horz" lIns="91404" tIns="45702" rIns="91404" bIns="45702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444"/>
            <a:ext cx="1600200" cy="527403"/>
          </a:xfrm>
          <a:prstGeom prst="rect">
            <a:avLst/>
          </a:prstGeom>
        </p:spPr>
        <p:txBody>
          <a:bodyPr vert="horz" lIns="91404" tIns="45702" rIns="91404" bIns="45702" rtlCol="0" anchor="ctr"/>
          <a:lstStyle>
            <a:lvl1pPr algn="l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4892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444"/>
            <a:ext cx="2171700" cy="527403"/>
          </a:xfrm>
          <a:prstGeom prst="rect">
            <a:avLst/>
          </a:prstGeom>
        </p:spPr>
        <p:txBody>
          <a:bodyPr vert="horz" lIns="91404" tIns="45702" rIns="91404" bIns="45702" rtlCol="0" anchor="ctr"/>
          <a:lstStyle>
            <a:lvl1pPr algn="ct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4892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444"/>
            <a:ext cx="1600200" cy="527403"/>
          </a:xfrm>
          <a:prstGeom prst="rect">
            <a:avLst/>
          </a:prstGeom>
        </p:spPr>
        <p:txBody>
          <a:bodyPr vert="horz" lIns="91404" tIns="45702" rIns="91404" bIns="45702" rtlCol="0" anchor="ctr"/>
          <a:lstStyle>
            <a:lvl1pPr algn="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4892"/>
            <a:fld id="{77C8329B-DB7B-49A6-889C-767E95F3628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4892"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20"/>
          <p:cNvSpPr txBox="1">
            <a:spLocks/>
          </p:cNvSpPr>
          <p:nvPr/>
        </p:nvSpPr>
        <p:spPr>
          <a:xfrm>
            <a:off x="3237464" y="9377072"/>
            <a:ext cx="383075" cy="528930"/>
          </a:xfrm>
          <a:prstGeom prst="rect">
            <a:avLst/>
          </a:prstGeom>
        </p:spPr>
        <p:txBody>
          <a:bodyPr vert="horz" lIns="68489" tIns="34245" rIns="68489" bIns="34245" rtlCol="0" anchor="ctr"/>
          <a:lstStyle>
            <a:defPPr>
              <a:defRPr lang="en-US"/>
            </a:defPPr>
            <a:lvl1pPr marL="0" algn="ctr" defTabSz="914034" rtl="0" eaLnBrk="1" latinLnBrk="0" hangingPunct="1">
              <a:defRPr sz="1200" kern="1200">
                <a:solidFill>
                  <a:srgbClr val="1E4796"/>
                </a:solidFill>
                <a:latin typeface="Verdana" pitchFamily="34" charset="0"/>
                <a:ea typeface="+mn-ea"/>
                <a:cs typeface="+mn-cs"/>
              </a:defRPr>
            </a:lvl1pPr>
            <a:lvl2pPr marL="457017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034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051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068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085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102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119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136" algn="l" defTabSz="91403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4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A87DAE-2B45-405B-B915-A7BD96E10FF8}" type="slidenum">
              <a:rPr kumimoji="0" lang="ru-RU" sz="899" b="0" i="0" u="none" strike="noStrike" kern="1200" cap="none" spc="0" normalizeH="0" baseline="0" noProof="0" smtClean="0">
                <a:ln>
                  <a:noFill/>
                </a:ln>
                <a:solidFill>
                  <a:srgbClr val="1E4796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ctr" defTabSz="6848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899" b="0" i="0" u="none" strike="noStrike" kern="1200" cap="none" spc="0" normalizeH="0" baseline="0" noProof="0" dirty="0">
              <a:ln>
                <a:noFill/>
              </a:ln>
              <a:solidFill>
                <a:srgbClr val="1E4796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466" y="8749411"/>
            <a:ext cx="441299" cy="114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 descr="ÐÐ¾ÑÐ¾Ð¶ÐµÐµ Ð¸Ð·Ð¾Ð±ÑÐ°Ð¶ÐµÐ½Ð¸Ðµ"/>
          <p:cNvPicPr>
            <a:picLocks noChangeAspect="1" noChangeArrowheads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44" r="32320"/>
          <a:stretch/>
        </p:blipFill>
        <p:spPr bwMode="auto">
          <a:xfrm>
            <a:off x="0" y="8749411"/>
            <a:ext cx="428938" cy="114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ÐÐ°ÑÑÐ¸Ð½ÐºÐ¸ Ð¿Ð¾ Ð·Ð°Ð¿ÑÐ¾ÑÑ lipton logo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2" y="-146625"/>
            <a:ext cx="584200" cy="149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04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684892" rtl="0" eaLnBrk="1" latinLnBrk="0" hangingPunct="1">
        <a:spcBef>
          <a:spcPct val="0"/>
        </a:spcBef>
        <a:buNone/>
        <a:defRPr sz="32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835" indent="-256835" algn="l" defTabSz="684892" rtl="0" eaLnBrk="1" latinLnBrk="0" hangingPunct="1">
        <a:spcBef>
          <a:spcPct val="20000"/>
        </a:spcBef>
        <a:buFont typeface="Arial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1pPr>
      <a:lvl2pPr marL="556475" indent="-214029" algn="l" defTabSz="684892" rtl="0" eaLnBrk="1" latinLnBrk="0" hangingPunct="1">
        <a:spcBef>
          <a:spcPct val="20000"/>
        </a:spcBef>
        <a:buFont typeface="Arial" pitchFamily="34" charset="0"/>
        <a:buChar char="–"/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856114" indent="-171223" algn="l" defTabSz="684892" rtl="0" eaLnBrk="1" latinLnBrk="0" hangingPunct="1">
        <a:spcBef>
          <a:spcPct val="20000"/>
        </a:spcBef>
        <a:buFont typeface="Arial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1" indent="-171223" algn="l" defTabSz="684892" rtl="0" eaLnBrk="1" latinLnBrk="0" hangingPunct="1">
        <a:spcBef>
          <a:spcPct val="20000"/>
        </a:spcBef>
        <a:buFont typeface="Arial" pitchFamily="34" charset="0"/>
        <a:buChar char="–"/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41006" indent="-171223" algn="l" defTabSz="684892" rtl="0" eaLnBrk="1" latinLnBrk="0" hangingPunct="1">
        <a:spcBef>
          <a:spcPct val="20000"/>
        </a:spcBef>
        <a:buFont typeface="Arial" pitchFamily="34" charset="0"/>
        <a:buChar char="»"/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883452" indent="-171223" algn="l" defTabSz="684892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25897" indent="-171223" algn="l" defTabSz="684892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568343" indent="-171223" algn="l" defTabSz="684892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2910788" indent="-171223" algn="l" defTabSz="684892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446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4892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7337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69783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2229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4674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7120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39566" algn="l" defTabSz="684892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/>
          <p:cNvSpPr txBox="1">
            <a:spLocks/>
          </p:cNvSpPr>
          <p:nvPr userDrawn="1"/>
        </p:nvSpPr>
        <p:spPr>
          <a:xfrm>
            <a:off x="3260230" y="9566627"/>
            <a:ext cx="235744" cy="298097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437670-C8E6-431F-BF32-DBEE15AC2C60}" type="slidenum">
              <a:rPr lang="ru-RU" sz="563" smtClean="0"/>
              <a:pPr/>
              <a:t>‹#›</a:t>
            </a:fld>
            <a:endParaRPr lang="ru-RU" sz="563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49" y="142964"/>
            <a:ext cx="369002" cy="92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1" y="122356"/>
            <a:ext cx="390990" cy="964551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85508" y="72605"/>
            <a:ext cx="0" cy="10566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33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hart" Target="../charts/chart4.xml"/><Relationship Id="rId1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microsoft.com/office/2007/relationships/hdphoto" Target="../media/hdphoto2.wdp"/><Relationship Id="rId12" Type="http://schemas.openxmlformats.org/officeDocument/2006/relationships/chart" Target="../charts/chart3.xml"/><Relationship Id="rId17" Type="http://schemas.openxmlformats.org/officeDocument/2006/relationships/image" Target="../media/image17.png"/><Relationship Id="rId2" Type="http://schemas.openxmlformats.org/officeDocument/2006/relationships/image" Target="../media/image6.png"/><Relationship Id="rId16" Type="http://schemas.openxmlformats.org/officeDocument/2006/relationships/chart" Target="../charts/chart6.xml"/><Relationship Id="rId20" Type="http://schemas.microsoft.com/office/2007/relationships/hdphoto" Target="../media/hdphoto4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chart" Target="../charts/chart2.xml"/><Relationship Id="rId15" Type="http://schemas.openxmlformats.org/officeDocument/2006/relationships/image" Target="../media/image16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2" y="7615779"/>
            <a:ext cx="487722" cy="713294"/>
          </a:xfrm>
          <a:prstGeom prst="rect">
            <a:avLst/>
          </a:prstGeom>
        </p:spPr>
      </p:pic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89229"/>
              </p:ext>
            </p:extLst>
          </p:nvPr>
        </p:nvGraphicFramePr>
        <p:xfrm>
          <a:off x="119745" y="2423160"/>
          <a:ext cx="6642002" cy="744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002">
                  <a:extLst>
                    <a:ext uri="{9D8B030D-6E8A-4147-A177-3AD203B41FA5}">
                      <a16:colId xmlns:a16="http://schemas.microsoft.com/office/drawing/2014/main" val="93252086"/>
                    </a:ext>
                  </a:extLst>
                </a:gridCol>
              </a:tblGrid>
              <a:tr h="797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DAEE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884257"/>
                  </a:ext>
                </a:extLst>
              </a:tr>
              <a:tr h="18772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DAEE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DAEE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917361"/>
                  </a:ext>
                </a:extLst>
              </a:tr>
              <a:tr h="2354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DAEE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DAEE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20499"/>
                  </a:ext>
                </a:extLst>
              </a:tr>
              <a:tr h="2417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DAEE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99103856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219201" y="-45720"/>
            <a:ext cx="5638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2800" b="1" dirty="0" smtClean="0">
                <a:solidFill>
                  <a:srgbClr val="417E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ДІВЧАТА-ПІДЛІТКИ УКРАЇНИ: САМООЦІНКА ТА ВПЕВНЕНІСТЬ У ЗОВНІШНОСТІ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2557" l="0" r="99756">
                        <a14:foregroundMark x1="2927" y1="16019" x2="2927" y2="16019"/>
                        <a14:foregroundMark x1="18537" y1="13592" x2="18537" y2="13592"/>
                        <a14:foregroundMark x1="29268" y1="16828" x2="29268" y2="16828"/>
                        <a14:foregroundMark x1="42561" y1="11489" x2="42561" y2="11489"/>
                        <a14:foregroundMark x1="41341" y1="19903" x2="41341" y2="19903"/>
                        <a14:foregroundMark x1="2927" y1="33657" x2="2927" y2="33657"/>
                        <a14:foregroundMark x1="8171" y1="33657" x2="8171" y2="33657"/>
                        <a14:foregroundMark x1="13537" y1="32362" x2="13537" y2="32362"/>
                        <a14:foregroundMark x1="16341" y1="29450" x2="16341" y2="29450"/>
                        <a14:foregroundMark x1="21463" y1="33333" x2="21463" y2="33333"/>
                        <a14:foregroundMark x1="23659" y1="34142" x2="23659" y2="34142"/>
                        <a14:foregroundMark x1="32073" y1="33333" x2="32073" y2="33333"/>
                        <a14:foregroundMark x1="37195" y1="29450" x2="37195" y2="29450"/>
                        <a14:foregroundMark x1="43537" y1="29450" x2="43537" y2="29450"/>
                        <a14:foregroundMark x1="50732" y1="29935" x2="50732" y2="29935"/>
                        <a14:foregroundMark x1="57317" y1="29935" x2="57317" y2="29935"/>
                        <a14:foregroundMark x1="5976" y1="47411" x2="5976" y2="47411"/>
                        <a14:foregroundMark x1="8537" y1="46926" x2="8537" y2="46926"/>
                        <a14:foregroundMark x1="15976" y1="45793" x2="15976" y2="45793"/>
                        <a14:foregroundMark x1="19146" y1="46278" x2="19146" y2="46278"/>
                        <a14:foregroundMark x1="19268" y1="41909" x2="19268" y2="41909"/>
                        <a14:foregroundMark x1="25854" y1="46602" x2="25854" y2="46602"/>
                        <a14:foregroundMark x1="30854" y1="44984" x2="30854" y2="44984"/>
                        <a14:foregroundMark x1="35244" y1="45793" x2="35244" y2="45793"/>
                        <a14:foregroundMark x1="18049" y1="76699" x2="18049" y2="76699"/>
                        <a14:foregroundMark x1="42805" y1="68770" x2="42805" y2="68770"/>
                        <a14:foregroundMark x1="20122" y1="84628" x2="20122" y2="84628"/>
                        <a14:foregroundMark x1="39634" y1="79935" x2="39634" y2="79935"/>
                        <a14:foregroundMark x1="55000" y1="68608" x2="55000" y2="68608"/>
                        <a14:foregroundMark x1="36098" y1="68608" x2="36098" y2="68608"/>
                        <a14:foregroundMark x1="11829" y1="77670" x2="11829" y2="77670"/>
                        <a14:foregroundMark x1="11341" y1="84951" x2="11341" y2="849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5" y="637421"/>
            <a:ext cx="1226920" cy="924679"/>
          </a:xfrm>
          <a:prstGeom prst="rect">
            <a:avLst/>
          </a:prstGeom>
        </p:spPr>
      </p:pic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1828799" y="1269760"/>
            <a:ext cx="4932947" cy="57809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400" i="1" dirty="0" smtClean="0">
                <a:solidFill>
                  <a:srgbClr val="417E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Результати опитування дівчат-підлітків віком від </a:t>
            </a:r>
            <a:br>
              <a:rPr lang="uk-UA" altLang="en-US" sz="1400" i="1" dirty="0" smtClean="0">
                <a:solidFill>
                  <a:srgbClr val="417E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altLang="en-US" sz="1400" i="1" dirty="0" smtClean="0">
                <a:solidFill>
                  <a:srgbClr val="417EB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 до 17 років, в містах України з нас. 100 тис.+ </a:t>
            </a:r>
            <a:endParaRPr lang="ru-RU" altLang="en-US" sz="1400" i="1" dirty="0" smtClean="0">
              <a:solidFill>
                <a:srgbClr val="417EB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Chart 47">
            <a:extLst>
              <a:ext uri="{FF2B5EF4-FFF2-40B4-BE49-F238E27FC236}">
                <a16:creationId xmlns:a16="http://schemas.microsoft.com/office/drawing/2014/main" id="{1B5A4DBE-17B5-4879-9F70-AFB5514130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405769"/>
              </p:ext>
            </p:extLst>
          </p:nvPr>
        </p:nvGraphicFramePr>
        <p:xfrm>
          <a:off x="2591217" y="1835904"/>
          <a:ext cx="1675567" cy="130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E5FA083-DC21-427A-BCD7-64613FAD05D5}"/>
              </a:ext>
            </a:extLst>
          </p:cNvPr>
          <p:cNvSpPr txBox="1"/>
          <p:nvPr/>
        </p:nvSpPr>
        <p:spPr>
          <a:xfrm>
            <a:off x="3008373" y="2304590"/>
            <a:ext cx="841254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rgbClr val="223C79"/>
                </a:solidFill>
                <a:latin typeface="Segoe UI" panose="020B0502040204020203" pitchFamily="34" charset="0"/>
                <a:ea typeface="League Spartan" charset="0"/>
                <a:cs typeface="Segoe UI" panose="020B0502040204020203" pitchFamily="34" charset="0"/>
              </a:rPr>
              <a:t>55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223C79"/>
                </a:solidFill>
                <a:effectLst/>
                <a:uLnTx/>
                <a:uFillTx/>
                <a:latin typeface="Segoe UI" panose="020B0502040204020203" pitchFamily="34" charset="0"/>
                <a:ea typeface="League Spartan" charset="0"/>
                <a:cs typeface="Segoe UI" panose="020B0502040204020203" pitchFamily="34" charset="0"/>
              </a:rPr>
              <a:t>%</a:t>
            </a:r>
            <a:endParaRPr kumimoji="0" lang="uk-UA" b="1" i="0" u="none" strike="noStrike" kern="1200" cap="none" spc="0" normalizeH="0" baseline="0" noProof="0" dirty="0" smtClean="0">
              <a:ln>
                <a:noFill/>
              </a:ln>
              <a:solidFill>
                <a:srgbClr val="223C79"/>
              </a:solidFill>
              <a:effectLst/>
              <a:uLnTx/>
              <a:uFillTx/>
              <a:latin typeface="Segoe UI" panose="020B0502040204020203" pitchFamily="34" charset="0"/>
              <a:ea typeface="League Spartan" charset="0"/>
              <a:cs typeface="Segoe UI" panose="020B0502040204020203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75260" y="1771250"/>
            <a:ext cx="2611755" cy="142915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6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БІЛЬШЕ ПОЛОВИНИ дівчат в Україні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6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мають невисокий рівень поваги до свого тіла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200" i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(особливо виражено у</a:t>
            </a:r>
            <a:r>
              <a:rPr lang="en-US" altLang="en-US" sz="1200" i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altLang="en-US" sz="1200" i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altLang="en-US" sz="1200" i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 віком 14-17 р.)</a:t>
            </a:r>
            <a:endParaRPr lang="ru-RU" altLang="en-US" sz="1200" i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205237" y="1887218"/>
            <a:ext cx="2357488" cy="119721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40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 до </a:t>
            </a:r>
            <a:r>
              <a:rPr lang="uk-UA" altLang="en-US" sz="1400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того ж, вони </a:t>
            </a:r>
            <a:r>
              <a:rPr lang="uk-UA" altLang="en-US" sz="1400" b="1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</a:t>
            </a:r>
            <a:r>
              <a:rPr lang="uk-UA" altLang="en-US" sz="14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повністю </a:t>
            </a:r>
            <a:r>
              <a:rPr lang="uk-UA" altLang="en-US" sz="1400" b="1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задоволені своїм життям </a:t>
            </a:r>
            <a:r>
              <a:rPr lang="uk-UA" altLang="en-US" sz="1400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цілому і </a:t>
            </a:r>
            <a:r>
              <a:rPr lang="uk-UA" altLang="en-US" sz="14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до кінця відчувають </a:t>
            </a:r>
            <a:r>
              <a:rPr lang="uk-UA" altLang="en-US" sz="1400" b="1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себе щасливими</a:t>
            </a:r>
            <a:endParaRPr lang="ru-RU" altLang="en-US" sz="1400" b="1" dirty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46297" y="3224290"/>
            <a:ext cx="5565406" cy="3190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3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Коли дівчата незадоволені тим, як вони виглядають, вони…</a:t>
            </a:r>
            <a:endParaRPr lang="ru-RU" altLang="en-US" sz="1300" i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" y="4009150"/>
            <a:ext cx="2308858" cy="8524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6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 з 10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обмежують </a:t>
            </a:r>
            <a:r>
              <a:rPr lang="uk-UA" altLang="en-US" sz="1050" b="1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своє </a:t>
            </a:r>
            <a: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спілкування</a:t>
            </a:r>
            <a:b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altLang="en-US" sz="105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і </a:t>
            </a:r>
            <a:r>
              <a:rPr lang="uk-UA" altLang="en-US" sz="1050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комунікації з іншими </a:t>
            </a:r>
            <a:r>
              <a:rPr lang="uk-UA" altLang="en-US" sz="105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людьми (</a:t>
            </a:r>
            <a:r>
              <a:rPr lang="uk-UA" altLang="en-US" sz="1050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друзями, однолітками)</a:t>
            </a:r>
            <a:endParaRPr lang="ru-RU" altLang="en-US" sz="1000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4604195" y="4009150"/>
            <a:ext cx="2080260" cy="101243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6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 з 10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обмежують </a:t>
            </a:r>
            <a:r>
              <a:rPr lang="uk-UA" altLang="en-US" sz="1050" b="1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свою </a:t>
            </a:r>
            <a: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шкільну</a:t>
            </a:r>
            <a:b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і </a:t>
            </a:r>
            <a:r>
              <a:rPr lang="uk-UA" altLang="en-US" sz="1050" b="1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позашкільну діяльність</a:t>
            </a:r>
            <a:r>
              <a:rPr lang="uk-UA" altLang="en-US" sz="1050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uk-UA" altLang="en-US" sz="105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утримуються </a:t>
            </a:r>
            <a:r>
              <a:rPr lang="uk-UA" altLang="en-US" sz="1050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від того, щоб висловити свою думку</a:t>
            </a:r>
            <a:endParaRPr lang="ru-RU" altLang="en-US" sz="1000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2171700" y="3932950"/>
            <a:ext cx="2461260" cy="103529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6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 з 10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05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наражають своє здоров’я на небезпеку </a:t>
            </a:r>
            <a:r>
              <a:rPr lang="uk-UA" altLang="en-US" sz="105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через незадоволеність</a:t>
            </a:r>
            <a:br>
              <a:rPr lang="uk-UA" altLang="en-US" sz="105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altLang="en-US" sz="105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своєю зовнішністю </a:t>
            </a:r>
            <a:r>
              <a:rPr lang="uk-UA" altLang="en-US" sz="1000" i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(переїдають або недоїдають, уникають лікування, палять тощо)</a:t>
            </a:r>
            <a:endParaRPr lang="uk-UA" altLang="en-US" sz="900" i="1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0" name="Group 114"/>
          <p:cNvGrpSpPr/>
          <p:nvPr/>
        </p:nvGrpSpPr>
        <p:grpSpPr>
          <a:xfrm>
            <a:off x="163529" y="3573781"/>
            <a:ext cx="1981804" cy="330490"/>
            <a:chOff x="5786446" y="2500312"/>
            <a:chExt cx="2090470" cy="348610"/>
          </a:xfrm>
        </p:grpSpPr>
        <p:grpSp>
          <p:nvGrpSpPr>
            <p:cNvPr id="22" name="Group 302"/>
            <p:cNvGrpSpPr/>
            <p:nvPr/>
          </p:nvGrpSpPr>
          <p:grpSpPr>
            <a:xfrm>
              <a:off x="5786446" y="2500312"/>
              <a:ext cx="161644" cy="348610"/>
              <a:chOff x="6138760" y="4271257"/>
              <a:chExt cx="97227" cy="209688"/>
            </a:xfrm>
            <a:solidFill>
              <a:schemeClr val="accent4"/>
            </a:solidFill>
          </p:grpSpPr>
          <p:sp>
            <p:nvSpPr>
              <p:cNvPr id="57" name="Oval 78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8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3" name="Group 302"/>
            <p:cNvGrpSpPr/>
            <p:nvPr/>
          </p:nvGrpSpPr>
          <p:grpSpPr>
            <a:xfrm>
              <a:off x="6000760" y="2500312"/>
              <a:ext cx="161644" cy="348610"/>
              <a:chOff x="6138760" y="4271257"/>
              <a:chExt cx="97227" cy="209688"/>
            </a:xfrm>
            <a:solidFill>
              <a:schemeClr val="accent4"/>
            </a:solidFill>
          </p:grpSpPr>
          <p:sp>
            <p:nvSpPr>
              <p:cNvPr id="55" name="Oval 76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6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4" name="Group 302"/>
            <p:cNvGrpSpPr/>
            <p:nvPr/>
          </p:nvGrpSpPr>
          <p:grpSpPr>
            <a:xfrm>
              <a:off x="6215074" y="2500312"/>
              <a:ext cx="161644" cy="348610"/>
              <a:chOff x="6138760" y="4271257"/>
              <a:chExt cx="97227" cy="209688"/>
            </a:xfrm>
            <a:solidFill>
              <a:schemeClr val="accent4"/>
            </a:solidFill>
          </p:grpSpPr>
          <p:sp>
            <p:nvSpPr>
              <p:cNvPr id="53" name="Oval 74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4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5" name="Group 302"/>
            <p:cNvGrpSpPr/>
            <p:nvPr/>
          </p:nvGrpSpPr>
          <p:grpSpPr>
            <a:xfrm>
              <a:off x="6429388" y="2500312"/>
              <a:ext cx="161644" cy="348610"/>
              <a:chOff x="6138760" y="4271257"/>
              <a:chExt cx="97227" cy="209688"/>
            </a:xfrm>
            <a:solidFill>
              <a:schemeClr val="accent4"/>
            </a:solidFill>
          </p:grpSpPr>
          <p:sp>
            <p:nvSpPr>
              <p:cNvPr id="51" name="Oval 72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2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6" name="Group 302"/>
            <p:cNvGrpSpPr/>
            <p:nvPr/>
          </p:nvGrpSpPr>
          <p:grpSpPr>
            <a:xfrm>
              <a:off x="6643702" y="2500312"/>
              <a:ext cx="161644" cy="348610"/>
              <a:chOff x="6138760" y="4271257"/>
              <a:chExt cx="97227" cy="209688"/>
            </a:xfrm>
            <a:solidFill>
              <a:schemeClr val="accent4"/>
            </a:solidFill>
          </p:grpSpPr>
          <p:sp>
            <p:nvSpPr>
              <p:cNvPr id="49" name="Oval 70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50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7" name="Group 302"/>
            <p:cNvGrpSpPr/>
            <p:nvPr/>
          </p:nvGrpSpPr>
          <p:grpSpPr>
            <a:xfrm>
              <a:off x="6858016" y="2500312"/>
              <a:ext cx="161644" cy="348610"/>
              <a:chOff x="6138760" y="4271257"/>
              <a:chExt cx="97227" cy="209688"/>
            </a:xfrm>
            <a:solidFill>
              <a:schemeClr val="bg1">
                <a:lumMod val="75000"/>
              </a:schemeClr>
            </a:solidFill>
          </p:grpSpPr>
          <p:sp>
            <p:nvSpPr>
              <p:cNvPr id="47" name="Oval 68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8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8" name="Group 302"/>
            <p:cNvGrpSpPr/>
            <p:nvPr/>
          </p:nvGrpSpPr>
          <p:grpSpPr>
            <a:xfrm>
              <a:off x="7072330" y="2500312"/>
              <a:ext cx="161644" cy="348610"/>
              <a:chOff x="6138760" y="4271257"/>
              <a:chExt cx="97227" cy="209688"/>
            </a:xfrm>
            <a:solidFill>
              <a:schemeClr val="bg1">
                <a:lumMod val="75000"/>
              </a:schemeClr>
            </a:solidFill>
          </p:grpSpPr>
          <p:sp>
            <p:nvSpPr>
              <p:cNvPr id="45" name="Oval 66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6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30" name="Group 302"/>
            <p:cNvGrpSpPr/>
            <p:nvPr/>
          </p:nvGrpSpPr>
          <p:grpSpPr>
            <a:xfrm>
              <a:off x="7286644" y="2500312"/>
              <a:ext cx="161644" cy="348610"/>
              <a:chOff x="6138760" y="4271257"/>
              <a:chExt cx="97227" cy="209688"/>
            </a:xfrm>
            <a:solidFill>
              <a:schemeClr val="bg1">
                <a:lumMod val="75000"/>
              </a:schemeClr>
            </a:solidFill>
          </p:grpSpPr>
          <p:sp>
            <p:nvSpPr>
              <p:cNvPr id="43" name="Oval 64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4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solidFill>
                <a:srgbClr val="8AC7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31" name="Group 302"/>
            <p:cNvGrpSpPr/>
            <p:nvPr/>
          </p:nvGrpSpPr>
          <p:grpSpPr>
            <a:xfrm>
              <a:off x="7500958" y="2500312"/>
              <a:ext cx="161644" cy="348610"/>
              <a:chOff x="6138760" y="4271257"/>
              <a:chExt cx="97227" cy="209688"/>
            </a:xfrm>
            <a:solidFill>
              <a:schemeClr val="bg1">
                <a:lumMod val="75000"/>
              </a:schemeClr>
            </a:solidFill>
          </p:grpSpPr>
          <p:sp>
            <p:nvSpPr>
              <p:cNvPr id="41" name="Oval 62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2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38" name="Group 302"/>
            <p:cNvGrpSpPr/>
            <p:nvPr/>
          </p:nvGrpSpPr>
          <p:grpSpPr>
            <a:xfrm>
              <a:off x="7715272" y="2500312"/>
              <a:ext cx="161644" cy="348610"/>
              <a:chOff x="6138760" y="4271257"/>
              <a:chExt cx="97227" cy="209688"/>
            </a:xfrm>
            <a:solidFill>
              <a:schemeClr val="bg1">
                <a:lumMod val="75000"/>
              </a:schemeClr>
            </a:solidFill>
          </p:grpSpPr>
          <p:sp>
            <p:nvSpPr>
              <p:cNvPr id="39" name="Oval 60"/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0" name="Freeform 7"/>
              <p:cNvSpPr/>
              <p:nvPr/>
            </p:nvSpPr>
            <p:spPr bwMode="auto">
              <a:xfrm>
                <a:off x="6138760" y="4309341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6DAEE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  <a14:imgEffect>
                      <a14:colorTemperature colorTemp="10894"/>
                    </a14:imgEffect>
                    <a14:imgEffect>
                      <a14:saturation sat="95000"/>
                    </a14:imgEffect>
                    <a14:imgEffect>
                      <a14:brightnessContrast bright="29000" contrast="-5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55223" y="3466652"/>
            <a:ext cx="547555" cy="547555"/>
          </a:xfrm>
          <a:prstGeom prst="rect">
            <a:avLst/>
          </a:prstGeom>
        </p:spPr>
      </p:pic>
      <p:grpSp>
        <p:nvGrpSpPr>
          <p:cNvPr id="73" name="Группа 72"/>
          <p:cNvGrpSpPr/>
          <p:nvPr/>
        </p:nvGrpSpPr>
        <p:grpSpPr>
          <a:xfrm>
            <a:off x="4586702" y="3590925"/>
            <a:ext cx="2115247" cy="381560"/>
            <a:chOff x="4535681" y="3781425"/>
            <a:chExt cx="2115247" cy="381560"/>
          </a:xfrm>
        </p:grpSpPr>
        <p:pic>
          <p:nvPicPr>
            <p:cNvPr id="61" name="Рисунок 60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6DAEE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35681" y="3781425"/>
              <a:ext cx="210247" cy="381560"/>
            </a:xfrm>
            <a:prstGeom prst="rect">
              <a:avLst/>
            </a:prstGeom>
          </p:spPr>
        </p:pic>
        <p:pic>
          <p:nvPicPr>
            <p:cNvPr id="64" name="Рисунок 63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6DAEE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747348" y="3781425"/>
              <a:ext cx="210247" cy="381560"/>
            </a:xfrm>
            <a:prstGeom prst="rect">
              <a:avLst/>
            </a:prstGeom>
          </p:spPr>
        </p:pic>
        <p:pic>
          <p:nvPicPr>
            <p:cNvPr id="65" name="Рисунок 64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6DAEE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59015" y="3781425"/>
              <a:ext cx="210247" cy="381560"/>
            </a:xfrm>
            <a:prstGeom prst="rect">
              <a:avLst/>
            </a:prstGeom>
          </p:spPr>
        </p:pic>
        <p:pic>
          <p:nvPicPr>
            <p:cNvPr id="66" name="Рисунок 65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6DAEE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170682" y="3781425"/>
              <a:ext cx="210247" cy="381560"/>
            </a:xfrm>
            <a:prstGeom prst="rect">
              <a:avLst/>
            </a:prstGeom>
          </p:spPr>
        </p:pic>
        <p:pic>
          <p:nvPicPr>
            <p:cNvPr id="67" name="Рисунок 66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6DAEE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382349" y="3781425"/>
              <a:ext cx="210247" cy="381560"/>
            </a:xfrm>
            <a:prstGeom prst="rect">
              <a:avLst/>
            </a:prstGeom>
          </p:spPr>
        </p:pic>
        <p:pic>
          <p:nvPicPr>
            <p:cNvPr id="68" name="Рисунок 67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6DAEE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594016" y="3781425"/>
              <a:ext cx="210247" cy="381560"/>
            </a:xfrm>
            <a:prstGeom prst="rect">
              <a:avLst/>
            </a:prstGeom>
          </p:spPr>
        </p:pic>
        <p:pic>
          <p:nvPicPr>
            <p:cNvPr id="69" name="Рисунок 68"/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6DAEE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805683" y="3781425"/>
              <a:ext cx="210247" cy="381560"/>
            </a:xfrm>
            <a:prstGeom prst="rect">
              <a:avLst/>
            </a:prstGeom>
          </p:spPr>
        </p:pic>
        <p:pic>
          <p:nvPicPr>
            <p:cNvPr id="70" name="Рисунок 69"/>
            <p:cNvPicPr>
              <a:picLocks noChangeAspect="1"/>
            </p:cNvPicPr>
            <p:nvPr/>
          </p:nvPicPr>
          <p:blipFill>
            <a:blip r:embed="rId8">
              <a:grayscl/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017350" y="3781425"/>
              <a:ext cx="210247" cy="381560"/>
            </a:xfrm>
            <a:prstGeom prst="rect">
              <a:avLst/>
            </a:prstGeom>
          </p:spPr>
        </p:pic>
        <p:pic>
          <p:nvPicPr>
            <p:cNvPr id="71" name="Рисунок 70"/>
            <p:cNvPicPr>
              <a:picLocks noChangeAspect="1"/>
            </p:cNvPicPr>
            <p:nvPr/>
          </p:nvPicPr>
          <p:blipFill>
            <a:blip r:embed="rId8">
              <a:grayscl/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229017" y="3781425"/>
              <a:ext cx="210247" cy="381560"/>
            </a:xfrm>
            <a:prstGeom prst="rect">
              <a:avLst/>
            </a:prstGeom>
          </p:spPr>
        </p:pic>
        <p:pic>
          <p:nvPicPr>
            <p:cNvPr id="72" name="Рисунок 71"/>
            <p:cNvPicPr>
              <a:picLocks noChangeAspect="1"/>
            </p:cNvPicPr>
            <p:nvPr/>
          </p:nvPicPr>
          <p:blipFill>
            <a:blip r:embed="rId8">
              <a:grayscl/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colorTemperature colorTemp="9839"/>
                      </a14:imgEffect>
                      <a14:imgEffect>
                        <a14:saturation sat="400000"/>
                      </a14:imgEffect>
                      <a14:imgEffect>
                        <a14:brightnessContrast bright="23000" contrast="-48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440681" y="3781425"/>
              <a:ext cx="210247" cy="381560"/>
            </a:xfrm>
            <a:prstGeom prst="rect">
              <a:avLst/>
            </a:prstGeom>
          </p:spPr>
        </p:pic>
      </p:grpSp>
      <p:sp>
        <p:nvSpPr>
          <p:cNvPr id="74" name="Прямоугольник 73"/>
          <p:cNvSpPr>
            <a:spLocks noChangeArrowheads="1"/>
          </p:cNvSpPr>
          <p:nvPr/>
        </p:nvSpPr>
        <p:spPr bwMode="auto">
          <a:xfrm>
            <a:off x="646297" y="5106430"/>
            <a:ext cx="5565406" cy="3190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3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Коли дівчата з повагою ставляться до свого тіла, вони…</a:t>
            </a:r>
            <a:endParaRPr lang="ru-RU" altLang="en-US" sz="1300" i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6" name="Рисунок 75"/>
          <p:cNvPicPr>
            <a:picLocks noChangeAspect="1"/>
          </p:cNvPicPr>
          <p:nvPr/>
        </p:nvPicPr>
        <p:blipFill rotWithShape="1">
          <a:blip r:embed="rId10"/>
          <a:srcRect l="14211"/>
          <a:stretch/>
        </p:blipFill>
        <p:spPr>
          <a:xfrm>
            <a:off x="244071" y="6108382"/>
            <a:ext cx="387251" cy="504953"/>
          </a:xfrm>
          <a:prstGeom prst="rect">
            <a:avLst/>
          </a:prstGeom>
        </p:spPr>
      </p:pic>
      <p:sp>
        <p:nvSpPr>
          <p:cNvPr id="77" name="文本框 3"/>
          <p:cNvSpPr txBox="1"/>
          <p:nvPr/>
        </p:nvSpPr>
        <p:spPr>
          <a:xfrm>
            <a:off x="171207" y="6566040"/>
            <a:ext cx="970081" cy="338526"/>
          </a:xfrm>
          <a:prstGeom prst="rect">
            <a:avLst/>
          </a:prstGeom>
          <a:noFill/>
        </p:spPr>
        <p:txBody>
          <a:bodyPr wrap="none" lIns="91412" tIns="45706" rIns="91412" bIns="45706" rtlCol="0">
            <a:spAutoFit/>
          </a:bodyPr>
          <a:lstStyle/>
          <a:p>
            <a:pPr algn="just" defTabSz="1187593"/>
            <a:r>
              <a:rPr lang="uk-UA" altLang="zh-CN" sz="800" b="1" dirty="0" smtClean="0">
                <a:solidFill>
                  <a:srgbClr val="223C79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Високий рівень</a:t>
            </a:r>
          </a:p>
          <a:p>
            <a:pPr algn="just" defTabSz="1187593"/>
            <a:r>
              <a:rPr lang="uk-UA" altLang="zh-CN" sz="800" dirty="0" smtClean="0">
                <a:solidFill>
                  <a:srgbClr val="223C79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поваги до тіла</a:t>
            </a:r>
            <a:endParaRPr lang="en-US" altLang="zh-CN" sz="800" dirty="0">
              <a:solidFill>
                <a:srgbClr val="223C79"/>
              </a:solidFill>
              <a:latin typeface="Segoe UI" panose="020B0502040204020203" pitchFamily="34" charset="0"/>
              <a:ea typeface="微软雅黑" panose="020B0503020204020204" pitchFamily="34" charset="-122"/>
              <a:cs typeface="Segoe UI" panose="020B0502040204020203" pitchFamily="34" charset="0"/>
              <a:sym typeface="+mn-lt"/>
            </a:endParaRPr>
          </a:p>
        </p:txBody>
      </p:sp>
      <p:pic>
        <p:nvPicPr>
          <p:cNvPr id="79" name="Рисунок 78"/>
          <p:cNvPicPr>
            <a:picLocks noChangeAspect="1"/>
          </p:cNvPicPr>
          <p:nvPr/>
        </p:nvPicPr>
        <p:blipFill rotWithShape="1">
          <a:blip r:embed="rId11"/>
          <a:srcRect l="10231" r="14126"/>
          <a:stretch/>
        </p:blipFill>
        <p:spPr>
          <a:xfrm>
            <a:off x="1525864" y="6170295"/>
            <a:ext cx="349743" cy="425073"/>
          </a:xfrm>
          <a:prstGeom prst="rect">
            <a:avLst/>
          </a:prstGeom>
        </p:spPr>
      </p:pic>
      <p:sp>
        <p:nvSpPr>
          <p:cNvPr id="81" name="Rectangle 4"/>
          <p:cNvSpPr/>
          <p:nvPr/>
        </p:nvSpPr>
        <p:spPr>
          <a:xfrm>
            <a:off x="-1034" y="5353584"/>
            <a:ext cx="23860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00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... </a:t>
            </a:r>
            <a:r>
              <a:rPr lang="uk-UA" sz="10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почуваються вродливими</a:t>
            </a:r>
            <a:r>
              <a:rPr lang="uk-UA" sz="1000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, навіть якщо відрізняються від уявлень ЗМІ про привабливих людей </a:t>
            </a:r>
            <a:endParaRPr lang="uk-UA" sz="800" dirty="0">
              <a:solidFill>
                <a:srgbClr val="6DAEE0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2" name="Диаграмма 81" descr="foraScript:filter{WAVE=2}&#10;table{Q14{n%{format{0\%}} &quot;Знание с опорой&quot; 6 8 2 10 9 1 4 3 5 7 lt }&#10;+Q10{n%{format{0\%}} &quot;Спонтанное знание&quot; 6 8 2 10 9 1 4 3 5 7 lt }&#10;+Q9{n%{format{0\%}} &quot;Первое упоминание&quot; 6 8 2 10 9 1 4 3 5 7 lt  }},queryTable:ExternalData"/>
          <p:cNvGraphicFramePr/>
          <p:nvPr>
            <p:extLst>
              <p:ext uri="{D42A27DB-BD31-4B8C-83A1-F6EECF244321}">
                <p14:modId xmlns:p14="http://schemas.microsoft.com/office/powerpoint/2010/main" val="510605843"/>
              </p:ext>
            </p:extLst>
          </p:nvPr>
        </p:nvGraphicFramePr>
        <p:xfrm>
          <a:off x="630312" y="5698808"/>
          <a:ext cx="927026" cy="972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84" name="文本框 3"/>
          <p:cNvSpPr txBox="1"/>
          <p:nvPr/>
        </p:nvSpPr>
        <p:spPr>
          <a:xfrm>
            <a:off x="1051143" y="6566040"/>
            <a:ext cx="978096" cy="338526"/>
          </a:xfrm>
          <a:prstGeom prst="rect">
            <a:avLst/>
          </a:prstGeom>
          <a:noFill/>
        </p:spPr>
        <p:txBody>
          <a:bodyPr wrap="none" lIns="91412" tIns="45706" rIns="91412" bIns="45706" rtlCol="0">
            <a:spAutoFit/>
          </a:bodyPr>
          <a:lstStyle/>
          <a:p>
            <a:pPr algn="r" defTabSz="1187593"/>
            <a:r>
              <a:rPr lang="uk-UA" altLang="zh-CN" sz="800" b="1" dirty="0" smtClean="0">
                <a:solidFill>
                  <a:srgbClr val="6DAEE0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Низький рівень</a:t>
            </a:r>
          </a:p>
          <a:p>
            <a:pPr algn="r" defTabSz="1187593"/>
            <a:r>
              <a:rPr lang="uk-UA" altLang="zh-CN" sz="800" dirty="0" smtClean="0">
                <a:solidFill>
                  <a:srgbClr val="6DAEE0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поваги до тіла</a:t>
            </a:r>
            <a:endParaRPr lang="en-US" altLang="zh-CN" sz="800" dirty="0">
              <a:solidFill>
                <a:srgbClr val="6DAEE0"/>
              </a:solidFill>
              <a:latin typeface="Segoe UI" panose="020B0502040204020203" pitchFamily="34" charset="0"/>
              <a:ea typeface="微软雅黑" panose="020B0503020204020204" pitchFamily="34" charset="-122"/>
              <a:cs typeface="Segoe UI" panose="020B0502040204020203" pitchFamily="34" charset="0"/>
              <a:sym typeface="+mn-lt"/>
            </a:endParaRPr>
          </a:p>
        </p:txBody>
      </p:sp>
      <p:sp>
        <p:nvSpPr>
          <p:cNvPr id="87" name="Rectangle 4"/>
          <p:cNvSpPr/>
          <p:nvPr/>
        </p:nvSpPr>
        <p:spPr>
          <a:xfrm>
            <a:off x="1054338" y="6095582"/>
            <a:ext cx="564913" cy="26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44</a:t>
            </a:r>
            <a:r>
              <a:rPr lang="uk-UA" sz="9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%</a:t>
            </a:r>
            <a:endParaRPr lang="uk-UA" sz="900" b="1" dirty="0">
              <a:solidFill>
                <a:srgbClr val="6DAEE0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sp>
        <p:nvSpPr>
          <p:cNvPr id="88" name="Rectangle 4"/>
          <p:cNvSpPr/>
          <p:nvPr/>
        </p:nvSpPr>
        <p:spPr>
          <a:xfrm>
            <a:off x="601902" y="5827878"/>
            <a:ext cx="564913" cy="26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223C79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96</a:t>
            </a:r>
            <a:r>
              <a:rPr lang="uk-UA" sz="900" b="1" dirty="0" smtClean="0">
                <a:solidFill>
                  <a:srgbClr val="223C79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%</a:t>
            </a:r>
            <a:endParaRPr lang="uk-UA" sz="1000" b="1" dirty="0">
              <a:solidFill>
                <a:srgbClr val="223C79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pic>
        <p:nvPicPr>
          <p:cNvPr id="89" name="Рисунок 88"/>
          <p:cNvPicPr>
            <a:picLocks noChangeAspect="1"/>
          </p:cNvPicPr>
          <p:nvPr/>
        </p:nvPicPr>
        <p:blipFill rotWithShape="1">
          <a:blip r:embed="rId10"/>
          <a:srcRect l="14211"/>
          <a:stretch/>
        </p:blipFill>
        <p:spPr>
          <a:xfrm>
            <a:off x="2667231" y="6108382"/>
            <a:ext cx="387251" cy="504953"/>
          </a:xfrm>
          <a:prstGeom prst="rect">
            <a:avLst/>
          </a:prstGeom>
        </p:spPr>
      </p:pic>
      <p:sp>
        <p:nvSpPr>
          <p:cNvPr id="90" name="文本框 3"/>
          <p:cNvSpPr txBox="1"/>
          <p:nvPr/>
        </p:nvSpPr>
        <p:spPr>
          <a:xfrm>
            <a:off x="2594367" y="6566040"/>
            <a:ext cx="970081" cy="338526"/>
          </a:xfrm>
          <a:prstGeom prst="rect">
            <a:avLst/>
          </a:prstGeom>
          <a:noFill/>
        </p:spPr>
        <p:txBody>
          <a:bodyPr wrap="none" lIns="91412" tIns="45706" rIns="91412" bIns="45706" rtlCol="0">
            <a:spAutoFit/>
          </a:bodyPr>
          <a:lstStyle/>
          <a:p>
            <a:pPr algn="just" defTabSz="1187593"/>
            <a:r>
              <a:rPr lang="uk-UA" altLang="zh-CN" sz="800" b="1" dirty="0" smtClean="0">
                <a:solidFill>
                  <a:srgbClr val="223C79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Високий рівень</a:t>
            </a:r>
          </a:p>
          <a:p>
            <a:pPr algn="just" defTabSz="1187593"/>
            <a:r>
              <a:rPr lang="uk-UA" altLang="zh-CN" sz="800" dirty="0" smtClean="0">
                <a:solidFill>
                  <a:srgbClr val="223C79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поваги до тіла</a:t>
            </a:r>
            <a:endParaRPr lang="en-US" altLang="zh-CN" sz="800" dirty="0">
              <a:solidFill>
                <a:srgbClr val="223C79"/>
              </a:solidFill>
              <a:latin typeface="Segoe UI" panose="020B0502040204020203" pitchFamily="34" charset="0"/>
              <a:ea typeface="微软雅黑" panose="020B0503020204020204" pitchFamily="34" charset="-122"/>
              <a:cs typeface="Segoe UI" panose="020B0502040204020203" pitchFamily="34" charset="0"/>
              <a:sym typeface="+mn-lt"/>
            </a:endParaRPr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 rotWithShape="1">
          <a:blip r:embed="rId11"/>
          <a:srcRect l="10231" r="14126"/>
          <a:stretch/>
        </p:blipFill>
        <p:spPr>
          <a:xfrm>
            <a:off x="3949024" y="6170295"/>
            <a:ext cx="349743" cy="425073"/>
          </a:xfrm>
          <a:prstGeom prst="rect">
            <a:avLst/>
          </a:prstGeom>
        </p:spPr>
      </p:pic>
      <p:sp>
        <p:nvSpPr>
          <p:cNvPr id="92" name="Rectangle 4"/>
          <p:cNvSpPr/>
          <p:nvPr/>
        </p:nvSpPr>
        <p:spPr>
          <a:xfrm>
            <a:off x="2483087" y="5353584"/>
            <a:ext cx="19822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00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... в більшій мірі </a:t>
            </a:r>
            <a:r>
              <a:rPr lang="uk-UA" sz="10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відчувають</a:t>
            </a:r>
            <a:r>
              <a:rPr lang="uk-UA" sz="1000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 </a:t>
            </a:r>
            <a:r>
              <a:rPr lang="uk-UA" sz="10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тиск</a:t>
            </a:r>
            <a:r>
              <a:rPr lang="uk-UA" sz="1000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 стосовно того, що вони повинні бути </a:t>
            </a:r>
            <a:r>
              <a:rPr lang="uk-UA" sz="10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вродливими</a:t>
            </a:r>
            <a:endParaRPr lang="uk-UA" sz="800" b="1" dirty="0">
              <a:solidFill>
                <a:srgbClr val="6DAEE0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93" name="Диаграмма 92" descr="foraScript:filter{WAVE=2}&#10;table{Q14{n%{format{0\%}} &quot;Знание с опорой&quot; 6 8 2 10 9 1 4 3 5 7 lt }&#10;+Q10{n%{format{0\%}} &quot;Спонтанное знание&quot; 6 8 2 10 9 1 4 3 5 7 lt }&#10;+Q9{n%{format{0\%}} &quot;Первое упоминание&quot; 6 8 2 10 9 1 4 3 5 7 lt  }},queryTable:ExternalData"/>
          <p:cNvGraphicFramePr/>
          <p:nvPr>
            <p:extLst>
              <p:ext uri="{D42A27DB-BD31-4B8C-83A1-F6EECF244321}">
                <p14:modId xmlns:p14="http://schemas.microsoft.com/office/powerpoint/2010/main" val="1932357894"/>
              </p:ext>
            </p:extLst>
          </p:nvPr>
        </p:nvGraphicFramePr>
        <p:xfrm>
          <a:off x="3053472" y="5698808"/>
          <a:ext cx="927026" cy="972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94" name="文本框 3"/>
          <p:cNvSpPr txBox="1"/>
          <p:nvPr/>
        </p:nvSpPr>
        <p:spPr>
          <a:xfrm>
            <a:off x="3474303" y="6566040"/>
            <a:ext cx="978096" cy="338526"/>
          </a:xfrm>
          <a:prstGeom prst="rect">
            <a:avLst/>
          </a:prstGeom>
          <a:noFill/>
        </p:spPr>
        <p:txBody>
          <a:bodyPr wrap="none" lIns="91412" tIns="45706" rIns="91412" bIns="45706" rtlCol="0">
            <a:spAutoFit/>
          </a:bodyPr>
          <a:lstStyle/>
          <a:p>
            <a:pPr algn="r" defTabSz="1187593"/>
            <a:r>
              <a:rPr lang="uk-UA" altLang="zh-CN" sz="800" b="1" dirty="0" smtClean="0">
                <a:solidFill>
                  <a:srgbClr val="6DAEE0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Низький рівень</a:t>
            </a:r>
          </a:p>
          <a:p>
            <a:pPr algn="r" defTabSz="1187593"/>
            <a:r>
              <a:rPr lang="uk-UA" altLang="zh-CN" sz="800" dirty="0" smtClean="0">
                <a:solidFill>
                  <a:srgbClr val="6DAEE0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поваги до тіла</a:t>
            </a:r>
            <a:endParaRPr lang="en-US" altLang="zh-CN" sz="800" dirty="0">
              <a:solidFill>
                <a:srgbClr val="6DAEE0"/>
              </a:solidFill>
              <a:latin typeface="Segoe UI" panose="020B0502040204020203" pitchFamily="34" charset="0"/>
              <a:ea typeface="微软雅黑" panose="020B0503020204020204" pitchFamily="34" charset="-122"/>
              <a:cs typeface="Segoe UI" panose="020B0502040204020203" pitchFamily="34" charset="0"/>
              <a:sym typeface="+mn-lt"/>
            </a:endParaRPr>
          </a:p>
        </p:txBody>
      </p:sp>
      <p:sp>
        <p:nvSpPr>
          <p:cNvPr id="95" name="Rectangle 4"/>
          <p:cNvSpPr/>
          <p:nvPr/>
        </p:nvSpPr>
        <p:spPr>
          <a:xfrm>
            <a:off x="3477498" y="6124157"/>
            <a:ext cx="564913" cy="26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42</a:t>
            </a:r>
            <a:r>
              <a:rPr lang="uk-UA" sz="9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%</a:t>
            </a:r>
            <a:endParaRPr lang="uk-UA" sz="900" b="1" dirty="0">
              <a:solidFill>
                <a:srgbClr val="6DAEE0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sp>
        <p:nvSpPr>
          <p:cNvPr id="96" name="Rectangle 4"/>
          <p:cNvSpPr/>
          <p:nvPr/>
        </p:nvSpPr>
        <p:spPr>
          <a:xfrm>
            <a:off x="3025062" y="6024144"/>
            <a:ext cx="564913" cy="26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223C79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60</a:t>
            </a:r>
            <a:r>
              <a:rPr lang="uk-UA" sz="900" b="1" dirty="0" smtClean="0">
                <a:solidFill>
                  <a:srgbClr val="223C79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%</a:t>
            </a:r>
            <a:endParaRPr lang="uk-UA" sz="900" b="1" dirty="0">
              <a:solidFill>
                <a:srgbClr val="223C79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pic>
        <p:nvPicPr>
          <p:cNvPr id="97" name="Рисунок 96"/>
          <p:cNvPicPr>
            <a:picLocks noChangeAspect="1"/>
          </p:cNvPicPr>
          <p:nvPr/>
        </p:nvPicPr>
        <p:blipFill rotWithShape="1">
          <a:blip r:embed="rId10"/>
          <a:srcRect l="14211"/>
          <a:stretch/>
        </p:blipFill>
        <p:spPr>
          <a:xfrm>
            <a:off x="4884651" y="6108382"/>
            <a:ext cx="387251" cy="504953"/>
          </a:xfrm>
          <a:prstGeom prst="rect">
            <a:avLst/>
          </a:prstGeom>
        </p:spPr>
      </p:pic>
      <p:sp>
        <p:nvSpPr>
          <p:cNvPr id="98" name="文本框 3"/>
          <p:cNvSpPr txBox="1"/>
          <p:nvPr/>
        </p:nvSpPr>
        <p:spPr>
          <a:xfrm>
            <a:off x="4811787" y="6566040"/>
            <a:ext cx="970081" cy="338526"/>
          </a:xfrm>
          <a:prstGeom prst="rect">
            <a:avLst/>
          </a:prstGeom>
          <a:noFill/>
        </p:spPr>
        <p:txBody>
          <a:bodyPr wrap="none" lIns="91412" tIns="45706" rIns="91412" bIns="45706" rtlCol="0">
            <a:spAutoFit/>
          </a:bodyPr>
          <a:lstStyle/>
          <a:p>
            <a:pPr algn="just" defTabSz="1187593"/>
            <a:r>
              <a:rPr lang="uk-UA" altLang="zh-CN" sz="800" b="1" dirty="0" smtClean="0">
                <a:solidFill>
                  <a:srgbClr val="223C79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Високий рівень</a:t>
            </a:r>
          </a:p>
          <a:p>
            <a:pPr algn="just" defTabSz="1187593"/>
            <a:r>
              <a:rPr lang="uk-UA" altLang="zh-CN" sz="800" dirty="0" smtClean="0">
                <a:solidFill>
                  <a:srgbClr val="223C79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поваги до тіла</a:t>
            </a:r>
            <a:endParaRPr lang="en-US" altLang="zh-CN" sz="800" dirty="0">
              <a:solidFill>
                <a:srgbClr val="223C79"/>
              </a:solidFill>
              <a:latin typeface="Segoe UI" panose="020B0502040204020203" pitchFamily="34" charset="0"/>
              <a:ea typeface="微软雅黑" panose="020B0503020204020204" pitchFamily="34" charset="-122"/>
              <a:cs typeface="Segoe UI" panose="020B0502040204020203" pitchFamily="34" charset="0"/>
              <a:sym typeface="+mn-lt"/>
            </a:endParaRPr>
          </a:p>
        </p:txBody>
      </p:sp>
      <p:pic>
        <p:nvPicPr>
          <p:cNvPr id="99" name="Рисунок 98"/>
          <p:cNvPicPr>
            <a:picLocks noChangeAspect="1"/>
          </p:cNvPicPr>
          <p:nvPr/>
        </p:nvPicPr>
        <p:blipFill rotWithShape="1">
          <a:blip r:embed="rId11"/>
          <a:srcRect l="10231" r="14126"/>
          <a:stretch/>
        </p:blipFill>
        <p:spPr>
          <a:xfrm>
            <a:off x="6166444" y="6170295"/>
            <a:ext cx="349743" cy="425073"/>
          </a:xfrm>
          <a:prstGeom prst="rect">
            <a:avLst/>
          </a:prstGeom>
        </p:spPr>
      </p:pic>
      <p:graphicFrame>
        <p:nvGraphicFramePr>
          <p:cNvPr id="101" name="Диаграмма 100" descr="foraScript:filter{WAVE=2}&#10;table{Q14{n%{format{0\%}} &quot;Знание с опорой&quot; 6 8 2 10 9 1 4 3 5 7 lt }&#10;+Q10{n%{format{0\%}} &quot;Спонтанное знание&quot; 6 8 2 10 9 1 4 3 5 7 lt }&#10;+Q9{n%{format{0\%}} &quot;Первое упоминание&quot; 6 8 2 10 9 1 4 3 5 7 lt  }},queryTable:ExternalData"/>
          <p:cNvGraphicFramePr/>
          <p:nvPr>
            <p:extLst>
              <p:ext uri="{D42A27DB-BD31-4B8C-83A1-F6EECF244321}">
                <p14:modId xmlns:p14="http://schemas.microsoft.com/office/powerpoint/2010/main" val="647629001"/>
              </p:ext>
            </p:extLst>
          </p:nvPr>
        </p:nvGraphicFramePr>
        <p:xfrm>
          <a:off x="5270892" y="5698808"/>
          <a:ext cx="927026" cy="972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102" name="文本框 3"/>
          <p:cNvSpPr txBox="1"/>
          <p:nvPr/>
        </p:nvSpPr>
        <p:spPr>
          <a:xfrm>
            <a:off x="5691723" y="6566040"/>
            <a:ext cx="978096" cy="338526"/>
          </a:xfrm>
          <a:prstGeom prst="rect">
            <a:avLst/>
          </a:prstGeom>
          <a:noFill/>
        </p:spPr>
        <p:txBody>
          <a:bodyPr wrap="none" lIns="91412" tIns="45706" rIns="91412" bIns="45706" rtlCol="0">
            <a:spAutoFit/>
          </a:bodyPr>
          <a:lstStyle/>
          <a:p>
            <a:pPr algn="r" defTabSz="1187593"/>
            <a:r>
              <a:rPr lang="uk-UA" altLang="zh-CN" sz="800" b="1" dirty="0" smtClean="0">
                <a:solidFill>
                  <a:srgbClr val="6DAEE0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Низький рівень</a:t>
            </a:r>
          </a:p>
          <a:p>
            <a:pPr algn="r" defTabSz="1187593"/>
            <a:r>
              <a:rPr lang="uk-UA" altLang="zh-CN" sz="800" dirty="0" smtClean="0">
                <a:solidFill>
                  <a:srgbClr val="6DAEE0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  <a:sym typeface="+mn-lt"/>
              </a:rPr>
              <a:t>поваги до тіла</a:t>
            </a:r>
            <a:endParaRPr lang="en-US" altLang="zh-CN" sz="800" dirty="0">
              <a:solidFill>
                <a:srgbClr val="6DAEE0"/>
              </a:solidFill>
              <a:latin typeface="Segoe UI" panose="020B0502040204020203" pitchFamily="34" charset="0"/>
              <a:ea typeface="微软雅黑" panose="020B0503020204020204" pitchFamily="34" charset="-122"/>
              <a:cs typeface="Segoe UI" panose="020B0502040204020203" pitchFamily="34" charset="0"/>
              <a:sym typeface="+mn-lt"/>
            </a:endParaRPr>
          </a:p>
        </p:txBody>
      </p:sp>
      <p:sp>
        <p:nvSpPr>
          <p:cNvPr id="103" name="Rectangle 4"/>
          <p:cNvSpPr/>
          <p:nvPr/>
        </p:nvSpPr>
        <p:spPr>
          <a:xfrm>
            <a:off x="5694918" y="6005095"/>
            <a:ext cx="564913" cy="26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62</a:t>
            </a:r>
            <a:r>
              <a:rPr lang="uk-UA" sz="9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%</a:t>
            </a:r>
            <a:endParaRPr lang="uk-UA" sz="900" b="1" dirty="0">
              <a:solidFill>
                <a:srgbClr val="6DAEE0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sp>
        <p:nvSpPr>
          <p:cNvPr id="104" name="Rectangle 4"/>
          <p:cNvSpPr/>
          <p:nvPr/>
        </p:nvSpPr>
        <p:spPr>
          <a:xfrm>
            <a:off x="5232957" y="6100344"/>
            <a:ext cx="564913" cy="26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223C79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47</a:t>
            </a:r>
            <a:r>
              <a:rPr lang="uk-UA" sz="900" b="1" dirty="0" smtClean="0">
                <a:solidFill>
                  <a:srgbClr val="223C79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%</a:t>
            </a:r>
            <a:endParaRPr lang="uk-UA" sz="900" b="1" dirty="0">
              <a:solidFill>
                <a:srgbClr val="223C79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sp>
        <p:nvSpPr>
          <p:cNvPr id="105" name="Rectangle 4"/>
          <p:cNvSpPr/>
          <p:nvPr/>
        </p:nvSpPr>
        <p:spPr>
          <a:xfrm>
            <a:off x="4532868" y="5353584"/>
            <a:ext cx="23022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00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... вважають, що в цілому, дівчата їх віку перебувають під </a:t>
            </a:r>
            <a:r>
              <a:rPr lang="uk-UA" sz="1000" b="1" dirty="0" smtClean="0">
                <a:solidFill>
                  <a:srgbClr val="6DAEE0"/>
                </a:solidFill>
                <a:latin typeface="Segoe UI" panose="020B0502040204020203" pitchFamily="34" charset="0"/>
                <a:ea typeface="Open Sans Light" pitchFamily="34" charset="0"/>
                <a:cs typeface="Segoe UI" panose="020B0502040204020203" pitchFamily="34" charset="0"/>
              </a:rPr>
              <a:t>менш відчутним тиском у житті</a:t>
            </a:r>
            <a:endParaRPr lang="uk-UA" sz="800" b="1" dirty="0">
              <a:solidFill>
                <a:srgbClr val="6DAEE0"/>
              </a:solidFill>
              <a:latin typeface="Segoe UI" panose="020B0502040204020203" pitchFamily="34" charset="0"/>
              <a:ea typeface="Open Sans Light" pitchFamily="34" charset="0"/>
              <a:cs typeface="Segoe UI" panose="020B0502040204020203" pitchFamily="34" charset="0"/>
            </a:endParaRPr>
          </a:p>
        </p:txBody>
      </p:sp>
      <p:sp>
        <p:nvSpPr>
          <p:cNvPr id="106" name="Прямоугольник 105"/>
          <p:cNvSpPr>
            <a:spLocks noChangeArrowheads="1"/>
          </p:cNvSpPr>
          <p:nvPr/>
        </p:nvSpPr>
        <p:spPr bwMode="auto">
          <a:xfrm>
            <a:off x="2346960" y="6865620"/>
            <a:ext cx="4426062" cy="5181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000" b="1" i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Дівчата з високим рівнем поваги до свого тіла відчувають, що вони повинні виглядати привабливо, але загальний тиск на дівчат-однолітків вони не схильні помічати</a:t>
            </a:r>
            <a:endParaRPr lang="ru-RU" altLang="en-US" sz="900" b="1" i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2" name="Прямоугольник 151"/>
          <p:cNvSpPr>
            <a:spLocks noChangeArrowheads="1"/>
          </p:cNvSpPr>
          <p:nvPr/>
        </p:nvSpPr>
        <p:spPr bwMode="auto">
          <a:xfrm>
            <a:off x="522556" y="7550682"/>
            <a:ext cx="1495157" cy="81621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4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 з 10 </a:t>
            </a:r>
            <a:r>
              <a:rPr lang="uk-UA" altLang="en-US" sz="12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</a:t>
            </a:r>
            <a:endParaRPr lang="uk-UA" altLang="en-US" sz="1400" b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0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вважають, що у </a:t>
            </a:r>
            <a:r>
              <a:rPr lang="uk-UA" altLang="en-US" sz="10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кожній дівчині є щось вродливе</a:t>
            </a:r>
            <a:endParaRPr lang="ru-RU" altLang="en-US" sz="900" i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4" name="Прямоугольник 153"/>
          <p:cNvSpPr>
            <a:spLocks noChangeArrowheads="1"/>
          </p:cNvSpPr>
          <p:nvPr/>
        </p:nvSpPr>
        <p:spPr bwMode="auto">
          <a:xfrm>
            <a:off x="5091377" y="7550682"/>
            <a:ext cx="1801862" cy="93051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4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з 10 </a:t>
            </a:r>
            <a:r>
              <a:rPr lang="uk-UA" altLang="en-US" sz="12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</a:t>
            </a:r>
            <a:endParaRPr lang="uk-UA" altLang="en-US" sz="1400" b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9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вважають, що дівчину </a:t>
            </a:r>
            <a:r>
              <a:rPr lang="uk-UA" altLang="en-US" sz="9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робить</a:t>
            </a:r>
            <a:r>
              <a:rPr lang="uk-UA" altLang="en-US" sz="9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altLang="en-US" sz="9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красивою</a:t>
            </a:r>
            <a:r>
              <a:rPr lang="uk-UA" altLang="en-US" sz="9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altLang="en-US" sz="9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лише її зовнішність</a:t>
            </a:r>
            <a:r>
              <a:rPr lang="uk-UA" altLang="en-US" sz="9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altLang="en-US" sz="900" i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(це усвідомлення приходить з віком)</a:t>
            </a:r>
            <a:endParaRPr lang="uk-UA" altLang="en-US" sz="800" i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6" name="Прямоугольник 155"/>
          <p:cNvSpPr>
            <a:spLocks noChangeArrowheads="1"/>
          </p:cNvSpPr>
          <p:nvPr/>
        </p:nvSpPr>
        <p:spPr bwMode="auto">
          <a:xfrm>
            <a:off x="2416443" y="7550682"/>
            <a:ext cx="2018397" cy="93051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4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 з 10 </a:t>
            </a:r>
            <a:r>
              <a:rPr lang="uk-UA" altLang="en-US" sz="12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</a:t>
            </a:r>
            <a:endParaRPr lang="uk-UA" altLang="en-US" sz="1400" b="1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90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стверджують, що </a:t>
            </a:r>
            <a:r>
              <a:rPr lang="uk-UA" altLang="en-US" sz="9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занадто велике значення</a:t>
            </a:r>
            <a:r>
              <a:rPr lang="uk-UA" altLang="en-US" sz="90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надається тому, що </a:t>
            </a:r>
            <a:r>
              <a:rPr lang="uk-UA" altLang="en-US" sz="9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краса робить дівчат щасливими</a:t>
            </a:r>
            <a:endParaRPr lang="uk-UA" altLang="en-US" sz="900" b="1" i="1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8" name="Прямоугольник 157"/>
          <p:cNvSpPr>
            <a:spLocks noChangeArrowheads="1"/>
          </p:cNvSpPr>
          <p:nvPr/>
        </p:nvSpPr>
        <p:spPr bwMode="auto">
          <a:xfrm>
            <a:off x="2416443" y="8680552"/>
            <a:ext cx="2219057" cy="93051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4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з 10 </a:t>
            </a:r>
            <a:r>
              <a:rPr lang="uk-UA" altLang="en-US" sz="12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</a:t>
            </a:r>
            <a:endParaRPr lang="uk-UA" altLang="en-US" sz="1400" b="1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900" dirty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стверджують, що фотографії </a:t>
            </a:r>
            <a:r>
              <a:rPr lang="uk-UA" altLang="en-US" sz="9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</a:t>
            </a:r>
            <a:endParaRPr lang="en-US" altLang="en-US" sz="900" dirty="0" smtClean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900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та </a:t>
            </a:r>
            <a:r>
              <a:rPr lang="uk-UA" altLang="en-US" sz="900" dirty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жінок у ЗМІ </a:t>
            </a:r>
            <a:r>
              <a:rPr lang="uk-UA" altLang="en-US" sz="900" b="1" dirty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змінені </a:t>
            </a:r>
            <a:r>
              <a:rPr lang="uk-UA" altLang="en-US" sz="9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</a:t>
            </a:r>
            <a:r>
              <a:rPr lang="en-US" altLang="en-US" sz="9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altLang="en-US" sz="9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цифровому </a:t>
            </a:r>
            <a:r>
              <a:rPr lang="uk-UA" altLang="en-US" sz="900" b="1" dirty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вигляді або </a:t>
            </a:r>
            <a:r>
              <a:rPr lang="uk-UA" altLang="en-US" sz="9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відретушовані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900" i="1" dirty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(особливо виражено у дівчат 14-17 р</a:t>
            </a:r>
            <a:r>
              <a:rPr lang="uk-UA" altLang="en-US" sz="900" i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.)</a:t>
            </a:r>
            <a:endParaRPr lang="uk-UA" altLang="en-US" sz="800" i="1" dirty="0">
              <a:solidFill>
                <a:srgbClr val="223C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9" name="Прямоугольник 158"/>
          <p:cNvSpPr>
            <a:spLocks noChangeArrowheads="1"/>
          </p:cNvSpPr>
          <p:nvPr/>
        </p:nvSpPr>
        <p:spPr bwMode="auto">
          <a:xfrm>
            <a:off x="5091376" y="8680552"/>
            <a:ext cx="1838059" cy="93051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4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45% </a:t>
            </a:r>
            <a:r>
              <a:rPr lang="uk-UA" altLang="en-US" sz="12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дівчат</a:t>
            </a:r>
            <a:endParaRPr lang="uk-UA" altLang="en-US" sz="1400" b="1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0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Відчувають</a:t>
            </a:r>
            <a:r>
              <a:rPr lang="uk-UA" altLang="en-US" sz="100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altLang="en-US" sz="10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дуже</a:t>
            </a:r>
            <a:br>
              <a:rPr lang="uk-UA" altLang="en-US" sz="10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altLang="en-US" sz="10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сильний тиск</a:t>
            </a:r>
            <a:r>
              <a:rPr lang="uk-UA" altLang="en-US" sz="100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хоча б в одній зі сфер життя </a:t>
            </a:r>
            <a:r>
              <a:rPr lang="uk-UA" altLang="en-US" sz="1000" i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(перш за все, навчання, майбутнє)</a:t>
            </a:r>
            <a:endParaRPr lang="uk-UA" altLang="en-US" sz="900" i="1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64664" y="7609971"/>
            <a:ext cx="716598" cy="785502"/>
          </a:xfrm>
          <a:prstGeom prst="rect">
            <a:avLst/>
          </a:prstGeom>
        </p:spPr>
      </p:pic>
      <p:graphicFrame>
        <p:nvGraphicFramePr>
          <p:cNvPr id="173" name="Chart 47">
            <a:extLst>
              <a:ext uri="{FF2B5EF4-FFF2-40B4-BE49-F238E27FC236}">
                <a16:creationId xmlns:a16="http://schemas.microsoft.com/office/drawing/2014/main" id="{1B5A4DBE-17B5-4879-9F70-AFB5514130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1206422"/>
              </p:ext>
            </p:extLst>
          </p:nvPr>
        </p:nvGraphicFramePr>
        <p:xfrm>
          <a:off x="4348978" y="7524062"/>
          <a:ext cx="965178" cy="899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74" name="TextBox 173">
            <a:extLst>
              <a:ext uri="{FF2B5EF4-FFF2-40B4-BE49-F238E27FC236}">
                <a16:creationId xmlns:a16="http://schemas.microsoft.com/office/drawing/2014/main" id="{CE5FA083-DC21-427A-BCD7-64613FAD05D5}"/>
              </a:ext>
            </a:extLst>
          </p:cNvPr>
          <p:cNvSpPr txBox="1"/>
          <p:nvPr/>
        </p:nvSpPr>
        <p:spPr>
          <a:xfrm>
            <a:off x="4500625" y="7830709"/>
            <a:ext cx="696759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223C79"/>
                </a:solidFill>
                <a:latin typeface="Segoe UI" panose="020B0502040204020203" pitchFamily="34" charset="0"/>
                <a:ea typeface="League Spartan" charset="0"/>
                <a:cs typeface="Segoe UI" panose="020B0502040204020203" pitchFamily="34" charset="0"/>
              </a:rPr>
              <a:t>64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3C79"/>
                </a:solidFill>
                <a:effectLst/>
                <a:uLnTx/>
                <a:uFillTx/>
                <a:latin typeface="Segoe UI" panose="020B0502040204020203" pitchFamily="34" charset="0"/>
                <a:ea typeface="League Spartan" charset="0"/>
                <a:cs typeface="Segoe UI" panose="020B0502040204020203" pitchFamily="34" charset="0"/>
              </a:rPr>
              <a:t>%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223C79"/>
              </a:solidFill>
              <a:effectLst/>
              <a:uLnTx/>
              <a:uFillTx/>
              <a:latin typeface="Segoe UI" panose="020B0502040204020203" pitchFamily="34" charset="0"/>
              <a:ea typeface="League Spartan" charset="0"/>
              <a:cs typeface="Segoe UI" panose="020B0502040204020203" pitchFamily="34" charset="0"/>
            </a:endParaRPr>
          </a:p>
        </p:txBody>
      </p:sp>
      <p:pic>
        <p:nvPicPr>
          <p:cNvPr id="188" name="Рисунок 18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47234" y="8761872"/>
            <a:ext cx="599828" cy="7302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16200000">
            <a:off x="1679495" y="8890711"/>
            <a:ext cx="1019173" cy="487525"/>
          </a:xfrm>
          <a:prstGeom prst="rect">
            <a:avLst/>
          </a:prstGeom>
        </p:spPr>
      </p:pic>
      <p:sp>
        <p:nvSpPr>
          <p:cNvPr id="157" name="Прямоугольник 156"/>
          <p:cNvSpPr>
            <a:spLocks noChangeArrowheads="1"/>
          </p:cNvSpPr>
          <p:nvPr/>
        </p:nvSpPr>
        <p:spPr bwMode="auto">
          <a:xfrm>
            <a:off x="522556" y="8663618"/>
            <a:ext cx="1569815" cy="86730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2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Майже всім дівчатам</a:t>
            </a:r>
            <a:endParaRPr lang="uk-UA" altLang="en-US" sz="1400" b="1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1000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важливо робити те, що вони люблять робити, щоб бути </a:t>
            </a:r>
            <a:r>
              <a:rPr lang="uk-UA" altLang="en-US" sz="1000" b="1" dirty="0" smtClean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впевненою в собі</a:t>
            </a:r>
            <a:endParaRPr lang="uk-UA" altLang="en-US" sz="900" b="1" i="1" dirty="0" smtClean="0">
              <a:solidFill>
                <a:srgbClr val="6DAE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63" name="Рисунок 162"/>
          <p:cNvPicPr>
            <a:picLocks noChangeAspect="1"/>
          </p:cNvPicPr>
          <p:nvPr/>
        </p:nvPicPr>
        <p:blipFill>
          <a:blip r:embed="rId19">
            <a:duotone>
              <a:prstClr val="black"/>
              <a:srgbClr val="6DAEE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  <a14:imgEffect>
                      <a14:brightnessContrast bright="81000" contrast="-5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6819" y="8502923"/>
            <a:ext cx="317019" cy="865707"/>
          </a:xfrm>
          <a:prstGeom prst="rect">
            <a:avLst/>
          </a:prstGeom>
        </p:spPr>
      </p:pic>
      <p:sp>
        <p:nvSpPr>
          <p:cNvPr id="124" name="Прямоугольник 123"/>
          <p:cNvSpPr>
            <a:spLocks noChangeArrowheads="1"/>
          </p:cNvSpPr>
          <p:nvPr/>
        </p:nvSpPr>
        <p:spPr bwMode="auto">
          <a:xfrm>
            <a:off x="1960802" y="8878409"/>
            <a:ext cx="441086" cy="27273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en-US" sz="85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61</a:t>
            </a:r>
            <a:r>
              <a:rPr lang="uk-UA" altLang="en-US" sz="700" b="1" dirty="0" smtClean="0">
                <a:solidFill>
                  <a:srgbClr val="223C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%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-6246" y="9384991"/>
            <a:ext cx="651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en-US" b="1" dirty="0">
                <a:solidFill>
                  <a:srgbClr val="6DAE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96%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32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SHAPE_V1" val="&lt;?xml version=&quot;1.0&quot; encoding=&quot;windows-1251&quot;?&gt;&lt;shape&gt;&lt;filter&gt;&lt;/filter&gt;&lt;script&gt;&lt;/script&gt;&lt;TableCSS /&gt;&lt;/shape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SHAPE_V1" val="&lt;?xml version=&quot;1.0&quot; encoding=&quot;windows-1251&quot;?&gt;&lt;shape&gt;&lt;filter&gt;&lt;/filter&gt;&lt;script&gt;&lt;/script&gt;&lt;TableCSS /&gt;&lt;/shape&gt;"/>
</p:tagLst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15978</TotalTime>
  <Words>313</Words>
  <Application>Microsoft Office PowerPoint</Application>
  <PresentationFormat>Лист A4 (210x297 мм)</PresentationFormat>
  <Paragraphs>54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</vt:i4>
      </vt:variant>
    </vt:vector>
  </HeadingPairs>
  <TitlesOfParts>
    <vt:vector size="15" baseType="lpstr">
      <vt:lpstr>微软雅黑</vt:lpstr>
      <vt:lpstr>Arial</vt:lpstr>
      <vt:lpstr>Calibri</vt:lpstr>
      <vt:lpstr>Calibri </vt:lpstr>
      <vt:lpstr>Calibri Light</vt:lpstr>
      <vt:lpstr>League Spartan</vt:lpstr>
      <vt:lpstr>Open Sans Light</vt:lpstr>
      <vt:lpstr>Segoe UI</vt:lpstr>
      <vt:lpstr>Tahoma</vt:lpstr>
      <vt:lpstr>Verdana</vt:lpstr>
      <vt:lpstr>5_Тема Office</vt:lpstr>
      <vt:lpstr>6_Тема Office</vt:lpstr>
      <vt:lpstr>8_Тема Office</vt:lpstr>
      <vt:lpstr>Специальное оформление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1517</cp:revision>
  <cp:lastPrinted>2019-12-18T10:17:56Z</cp:lastPrinted>
  <dcterms:created xsi:type="dcterms:W3CDTF">2019-05-21T13:42:14Z</dcterms:created>
  <dcterms:modified xsi:type="dcterms:W3CDTF">2022-02-08T13:21:01Z</dcterms:modified>
</cp:coreProperties>
</file>