
<file path=[Content_Types].xml><?xml version="1.0" encoding="utf-8"?>
<Types xmlns="http://schemas.openxmlformats.org/package/2006/content-types">
  <Default Extension="bin" ContentType="application/vnd.openxmlformats-officedocument.presentationml.printerSetting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8" r:id="rId2"/>
    <p:sldId id="257" r:id="rId3"/>
    <p:sldId id="269" r:id="rId4"/>
    <p:sldId id="270" r:id="rId5"/>
    <p:sldId id="271" r:id="rId6"/>
    <p:sldId id="272" r:id="rId7"/>
    <p:sldId id="274" r:id="rId8"/>
    <p:sldId id="27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513"/>
    <a:srgbClr val="E50079"/>
    <a:srgbClr val="0A5CAD"/>
    <a:srgbClr val="139BEC"/>
    <a:srgbClr val="A23B90"/>
    <a:srgbClr val="E2017B"/>
    <a:srgbClr val="13182C"/>
    <a:srgbClr val="CA2034"/>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p:scale>
          <a:sx n="150" d="100"/>
          <a:sy n="150" d="100"/>
        </p:scale>
        <p:origin x="-1984" y="-3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viewProps" Target="viewProps.xml"/><Relationship Id="rId7" Type="http://schemas.openxmlformats.org/officeDocument/2006/relationships/slide" Target="slides/slide6.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printerSettings" Target="printerSettings/printerSettings1.bin"/><Relationship Id="rId1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1DA0EB-F28E-3A47-900D-7E7A821D6D45}" type="datetimeFigureOut">
              <a:rPr lang="en-US" smtClean="0"/>
              <a:pPr/>
              <a:t>21/09/16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DA0EB-F28E-3A47-900D-7E7A821D6D45}" type="datetimeFigureOut">
              <a:rPr lang="en-US" smtClean="0"/>
              <a:pPr/>
              <a:t>21/09/16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DA0EB-F28E-3A47-900D-7E7A821D6D45}" type="datetimeFigureOut">
              <a:rPr lang="en-US" smtClean="0"/>
              <a:pPr/>
              <a:t>21/09/16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1DA0EB-F28E-3A47-900D-7E7A821D6D45}" type="datetimeFigureOut">
              <a:rPr lang="en-US" smtClean="0"/>
              <a:pPr/>
              <a:t>21/09/16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1DA0EB-F28E-3A47-900D-7E7A821D6D45}" type="datetimeFigureOut">
              <a:rPr lang="en-US" smtClean="0"/>
              <a:pPr/>
              <a:t>21/09/16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1DA0EB-F28E-3A47-900D-7E7A821D6D45}" type="datetimeFigureOut">
              <a:rPr lang="en-US" smtClean="0"/>
              <a:pPr/>
              <a:t>21/09/16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1DA0EB-F28E-3A47-900D-7E7A821D6D45}" type="datetimeFigureOut">
              <a:rPr lang="en-US" smtClean="0"/>
              <a:pPr/>
              <a:t>21/09/16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1DA0EB-F28E-3A47-900D-7E7A821D6D45}" type="datetimeFigureOut">
              <a:rPr lang="en-US" smtClean="0"/>
              <a:pPr/>
              <a:t>21/09/16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1DA0EB-F28E-3A47-900D-7E7A821D6D45}" type="datetimeFigureOut">
              <a:rPr lang="en-US" smtClean="0"/>
              <a:pPr/>
              <a:t>21/09/16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DA0EB-F28E-3A47-900D-7E7A821D6D45}" type="datetimeFigureOut">
              <a:rPr lang="en-US" smtClean="0"/>
              <a:pPr/>
              <a:t>21/09/16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1DA0EB-F28E-3A47-900D-7E7A821D6D45}" type="datetimeFigureOut">
              <a:rPr lang="en-US" smtClean="0"/>
              <a:pPr/>
              <a:t>21/09/16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BE2D4E-5127-264A-9195-A6B354946B5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1DA0EB-F28E-3A47-900D-7E7A821D6D45}" type="datetimeFigureOut">
              <a:rPr lang="en-US" smtClean="0"/>
              <a:pPr/>
              <a:t>21/09/16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BE2D4E-5127-264A-9195-A6B354946B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6.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4562788"/>
          </a:xfrm>
          <a:prstGeom prst="rect">
            <a:avLst/>
          </a:prstGeom>
          <a:noFill/>
        </p:spPr>
        <p:txBody>
          <a:bodyPr wrap="square" rtlCol="0">
            <a:spAutoFit/>
          </a:bodyPr>
          <a:lstStyle/>
          <a:p>
            <a:pPr>
              <a:spcBef>
                <a:spcPts val="900"/>
              </a:spcBef>
            </a:pPr>
            <a:r>
              <a:rPr lang="en-US" cap="all" dirty="0" smtClean="0">
                <a:solidFill>
                  <a:srgbClr val="E2017B"/>
                </a:solidFill>
                <a:latin typeface="Gotham-Bold"/>
                <a:cs typeface="Gotham-Bold"/>
              </a:rPr>
              <a:t>THE WHOLE TOOTH</a:t>
            </a:r>
          </a:p>
          <a:p>
            <a:pPr lvl="0">
              <a:spcBef>
                <a:spcPts val="900"/>
              </a:spcBef>
            </a:pPr>
            <a:r>
              <a:rPr lang="en-US" sz="1250" dirty="0" smtClean="0">
                <a:latin typeface="Gotham-Book"/>
                <a:cs typeface="Gotham-Book"/>
              </a:rPr>
              <a:t>We use our teeth in so many ways we need to take good care of them.</a:t>
            </a:r>
          </a:p>
          <a:p>
            <a:pPr lvl="0">
              <a:spcBef>
                <a:spcPts val="900"/>
              </a:spcBef>
            </a:pPr>
            <a:r>
              <a:rPr lang="en-US" sz="1250" dirty="0" smtClean="0">
                <a:latin typeface="Gotham-Book"/>
                <a:cs typeface="Gotham-Book"/>
              </a:rPr>
              <a:t>All of us have teeth to rip, bite and chew food. </a:t>
            </a:r>
          </a:p>
          <a:p>
            <a:pPr lvl="0">
              <a:spcBef>
                <a:spcPts val="900"/>
              </a:spcBef>
            </a:pPr>
            <a:r>
              <a:rPr lang="en-US" sz="1250" dirty="0" smtClean="0">
                <a:latin typeface="Gotham-Book"/>
                <a:cs typeface="Gotham-Book"/>
              </a:rPr>
              <a:t>When our teeth are healthy, they’re very strong.</a:t>
            </a:r>
          </a:p>
          <a:p>
            <a:pPr lvl="0">
              <a:spcBef>
                <a:spcPts val="900"/>
              </a:spcBef>
            </a:pPr>
            <a:r>
              <a:rPr lang="en-US" sz="1250" dirty="0" smtClean="0">
                <a:latin typeface="Gotham-Book"/>
                <a:cs typeface="Gotham-Book"/>
              </a:rPr>
              <a:t>Each tooth is rooted into our gums. The part that we cannot see is called “root”. The part that we can see is called “crown”.</a:t>
            </a:r>
          </a:p>
          <a:p>
            <a:pPr lvl="0">
              <a:spcBef>
                <a:spcPts val="900"/>
              </a:spcBef>
            </a:pPr>
            <a:r>
              <a:rPr lang="en-US" sz="1250" dirty="0" smtClean="0">
                <a:latin typeface="Gotham-Book"/>
                <a:cs typeface="Gotham-Book"/>
              </a:rPr>
              <a:t>The crown is made </a:t>
            </a:r>
            <a:r>
              <a:rPr lang="en-US" sz="1250" dirty="0">
                <a:latin typeface="Gotham-Book"/>
                <a:cs typeface="Gotham-Book"/>
              </a:rPr>
              <a:t>of enamel, which is very hard and protects the tooth</a:t>
            </a:r>
            <a:r>
              <a:rPr lang="en-US" sz="1250" dirty="0" smtClean="0">
                <a:latin typeface="Gotham-Book"/>
                <a:cs typeface="Gotham-Book"/>
              </a:rPr>
              <a:t>.</a:t>
            </a:r>
            <a:r>
              <a:rPr lang="de-DE" sz="1250" dirty="0" smtClean="0">
                <a:latin typeface="Gotham-Book"/>
                <a:cs typeface="Gotham-Book"/>
              </a:rPr>
              <a:t> </a:t>
            </a:r>
            <a:r>
              <a:rPr lang="en-US" sz="1250" dirty="0" smtClean="0">
                <a:latin typeface="Gotham-Book"/>
                <a:cs typeface="Gotham-Book"/>
              </a:rPr>
              <a:t>Enamel </a:t>
            </a:r>
            <a:r>
              <a:rPr lang="en-US" sz="1250" dirty="0">
                <a:latin typeface="Gotham-Book"/>
                <a:cs typeface="Gotham-Book"/>
              </a:rPr>
              <a:t>is the hardest substance in your body</a:t>
            </a:r>
            <a:r>
              <a:rPr lang="en-US" sz="1250" dirty="0" smtClean="0">
                <a:latin typeface="Gotham-Book"/>
                <a:cs typeface="Gotham-Book"/>
              </a:rPr>
              <a:t>.</a:t>
            </a:r>
            <a:endParaRPr lang="en-US" sz="1250" dirty="0">
              <a:latin typeface="Gotham-Book"/>
              <a:cs typeface="Gotham-Book"/>
            </a:endParaRPr>
          </a:p>
          <a:p>
            <a:pPr lvl="0">
              <a:spcBef>
                <a:spcPts val="900"/>
              </a:spcBef>
            </a:pPr>
            <a:r>
              <a:rPr lang="en-US" sz="1250" dirty="0">
                <a:latin typeface="Gotham-Book"/>
                <a:cs typeface="Gotham-Book"/>
              </a:rPr>
              <a:t>Inside each tooth, </a:t>
            </a:r>
            <a:r>
              <a:rPr lang="en-US" sz="1250" dirty="0" smtClean="0">
                <a:latin typeface="Gotham-Book"/>
                <a:cs typeface="Gotham-Book"/>
              </a:rPr>
              <a:t>under the crown, there is the dentine, which is also very hard.</a:t>
            </a:r>
          </a:p>
          <a:p>
            <a:pPr lvl="0">
              <a:spcBef>
                <a:spcPts val="900"/>
              </a:spcBef>
            </a:pPr>
            <a:r>
              <a:rPr lang="en-US" sz="1250" dirty="0" smtClean="0">
                <a:latin typeface="Gotham-Book"/>
                <a:cs typeface="Gotham-Book"/>
              </a:rPr>
              <a:t>At the center of the tooth there’s a soft part called pulp. The pulp is how the tooth receives its nourishment.</a:t>
            </a:r>
          </a:p>
          <a:p>
            <a:pPr lvl="0">
              <a:spcBef>
                <a:spcPts val="900"/>
              </a:spcBef>
            </a:pPr>
            <a:r>
              <a:rPr lang="en-US" sz="1250" dirty="0" smtClean="0">
                <a:solidFill>
                  <a:srgbClr val="E50079"/>
                </a:solidFill>
                <a:latin typeface="Gotham-Bold"/>
                <a:cs typeface="Gotham-Bold"/>
              </a:rPr>
              <a:t>ACTIVITY:</a:t>
            </a:r>
            <a:r>
              <a:rPr lang="en-US" sz="1250" dirty="0" smtClean="0">
                <a:solidFill>
                  <a:srgbClr val="E50079"/>
                </a:solidFill>
                <a:latin typeface="Gotham-Book"/>
                <a:cs typeface="Gotham-Book"/>
              </a:rPr>
              <a:t> </a:t>
            </a:r>
            <a:r>
              <a:rPr lang="en-US" sz="1250" dirty="0" smtClean="0">
                <a:latin typeface="Gotham-Book"/>
                <a:cs typeface="Gotham-Book"/>
              </a:rPr>
              <a:t>Brainstorm a list of things that teeth help us to do (</a:t>
            </a:r>
            <a:r>
              <a:rPr lang="en-US" sz="1250" dirty="0" err="1" smtClean="0">
                <a:latin typeface="Gotham-Book"/>
                <a:cs typeface="Gotham-Book"/>
              </a:rPr>
              <a:t>eg</a:t>
            </a:r>
            <a:r>
              <a:rPr lang="en-US" sz="1250" dirty="0" smtClean="0">
                <a:latin typeface="Gotham-Book"/>
                <a:cs typeface="Gotham-Book"/>
              </a:rPr>
              <a:t>. smile, talk, chew).</a:t>
            </a:r>
            <a:endParaRPr lang="en-US" sz="1250" dirty="0">
              <a:latin typeface="Gotham-Book"/>
              <a:cs typeface="Gotham-Book"/>
            </a:endParaRPr>
          </a:p>
        </p:txBody>
      </p:sp>
      <p:pic>
        <p:nvPicPr>
          <p:cNvPr id="2" name="Picture 1" descr="01 HR_Flip Chart CM v8-01.jpg"/>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304800" y="292615"/>
            <a:ext cx="4454094" cy="6300000"/>
          </a:xfrm>
          <a:prstGeom prst="rect">
            <a:avLst/>
          </a:prstGeom>
          <a:ln>
            <a:solidFill>
              <a:schemeClr val="bg1">
                <a:lumMod val="75000"/>
              </a:schemeClr>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6294031"/>
          </a:xfrm>
          <a:prstGeom prst="rect">
            <a:avLst/>
          </a:prstGeom>
          <a:noFill/>
        </p:spPr>
        <p:txBody>
          <a:bodyPr wrap="square" rtlCol="0">
            <a:spAutoFit/>
          </a:bodyPr>
          <a:lstStyle/>
          <a:p>
            <a:pPr>
              <a:spcAft>
                <a:spcPts val="900"/>
              </a:spcAft>
            </a:pPr>
            <a:r>
              <a:rPr lang="en-US" cap="all" dirty="0" smtClean="0">
                <a:solidFill>
                  <a:srgbClr val="139BEC"/>
                </a:solidFill>
                <a:latin typeface="Gotham-Bold"/>
                <a:cs typeface="Gotham-Bold"/>
              </a:rPr>
              <a:t>A LOOK INSIDE YOUR MOUTH</a:t>
            </a:r>
          </a:p>
          <a:p>
            <a:pPr lvl="0">
              <a:spcAft>
                <a:spcPts val="900"/>
              </a:spcAft>
            </a:pPr>
            <a:r>
              <a:rPr lang="en-US" sz="1250" dirty="0" smtClean="0">
                <a:latin typeface="Gotham-Book"/>
                <a:cs typeface="Gotham-Book"/>
              </a:rPr>
              <a:t>Kids have 20 milk teeth. They are: 8 incisors, 4 canines and 8 molars.</a:t>
            </a:r>
          </a:p>
          <a:p>
            <a:pPr lvl="0">
              <a:spcAft>
                <a:spcPts val="900"/>
              </a:spcAft>
            </a:pPr>
            <a:r>
              <a:rPr lang="en-US" sz="1250" dirty="0" smtClean="0">
                <a:latin typeface="Gotham-Book"/>
                <a:cs typeface="Gotham-Book"/>
              </a:rPr>
              <a:t>Some teeth are meant to fall out. They are called baby teeth. After one falls out, another will replace it. This new tooth must last for many many years so you must take extra special care to brush daily to keep them healthy and strong.</a:t>
            </a:r>
          </a:p>
          <a:p>
            <a:pPr lvl="0">
              <a:spcAft>
                <a:spcPts val="900"/>
              </a:spcAft>
            </a:pPr>
            <a:r>
              <a:rPr lang="en-US" sz="1250" dirty="0" smtClean="0">
                <a:latin typeface="Gotham-Book"/>
                <a:cs typeface="Gotham-Book"/>
              </a:rPr>
              <a:t>Adults have 32 teeth. They are: 8 incisors, 4 canines, 8 premolars, 8 molars and 4 wisdom teeth.</a:t>
            </a:r>
          </a:p>
          <a:p>
            <a:pPr lvl="0">
              <a:spcAft>
                <a:spcPts val="900"/>
              </a:spcAft>
            </a:pPr>
            <a:r>
              <a:rPr lang="en-US" sz="1250" dirty="0" smtClean="0">
                <a:latin typeface="Gotham-Book"/>
                <a:cs typeface="Gotham-Book"/>
              </a:rPr>
              <a:t>The Incisors are the teeth in the very front. They’re the sharpest teeth, built to cut food and shaped to shovel the food inward.</a:t>
            </a:r>
          </a:p>
          <a:p>
            <a:pPr lvl="0">
              <a:spcAft>
                <a:spcPts val="900"/>
              </a:spcAft>
            </a:pPr>
            <a:r>
              <a:rPr lang="en-US" sz="1250" dirty="0" smtClean="0">
                <a:latin typeface="Gotham-Book"/>
                <a:cs typeface="Gotham-Book"/>
              </a:rPr>
              <a:t>The Canine teeth are in the corners of your mouth. Because they’re meant for grasping and tearing food, they have very long roots.</a:t>
            </a:r>
          </a:p>
          <a:p>
            <a:pPr lvl="0">
              <a:spcAft>
                <a:spcPts val="900"/>
              </a:spcAft>
            </a:pPr>
            <a:r>
              <a:rPr lang="en-US" sz="1250" dirty="0" smtClean="0">
                <a:latin typeface="Gotham-Book"/>
                <a:cs typeface="Gotham-Book"/>
              </a:rPr>
              <a:t>Premolars are located just behind your Canine teeth. Premolars have a more flat chewing surface because they’re meant for crushing food.</a:t>
            </a:r>
          </a:p>
          <a:p>
            <a:pPr lvl="0">
              <a:spcAft>
                <a:spcPts val="900"/>
              </a:spcAft>
            </a:pPr>
            <a:r>
              <a:rPr lang="en-US" sz="1250" dirty="0" smtClean="0">
                <a:latin typeface="Gotham-Book"/>
                <a:cs typeface="Gotham-Book"/>
              </a:rPr>
              <a:t>The Molars are the last teeth towards the back of your mouth. Molars are much bigger than the Premolars and have bigger, flatter chewing surfaces because their job is to chew and grind the food into smaller pieces.</a:t>
            </a:r>
          </a:p>
          <a:p>
            <a:pPr lvl="0">
              <a:spcAft>
                <a:spcPts val="900"/>
              </a:spcAft>
            </a:pPr>
            <a:r>
              <a:rPr lang="en-US" sz="1250" dirty="0" smtClean="0">
                <a:solidFill>
                  <a:srgbClr val="139BEC"/>
                </a:solidFill>
                <a:latin typeface="Gotham-Bold"/>
                <a:cs typeface="Gotham-Bold"/>
              </a:rPr>
              <a:t>ACTIVITY:</a:t>
            </a:r>
            <a:r>
              <a:rPr lang="en-US" sz="1250" dirty="0" smtClean="0">
                <a:latin typeface="Gotham-Book"/>
                <a:cs typeface="Gotham-Book"/>
              </a:rPr>
              <a:t> Have you had a tooth fall out? What does it feel like?</a:t>
            </a:r>
            <a:endParaRPr lang="en-US" sz="1250" dirty="0">
              <a:latin typeface="Gotham-Book"/>
              <a:cs typeface="Gotham-Book"/>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292615"/>
            <a:ext cx="4454092" cy="6300000"/>
          </a:xfrm>
          <a:prstGeom prst="rect">
            <a:avLst/>
          </a:prstGeom>
          <a:noFill/>
          <a:ln>
            <a:solidFill>
              <a:schemeClr val="bg1">
                <a:lumMod val="75000"/>
              </a:schemeClr>
            </a:solid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3639458"/>
          </a:xfrm>
          <a:prstGeom prst="rect">
            <a:avLst/>
          </a:prstGeom>
          <a:noFill/>
        </p:spPr>
        <p:txBody>
          <a:bodyPr wrap="square" rtlCol="0">
            <a:spAutoFit/>
          </a:bodyPr>
          <a:lstStyle/>
          <a:p>
            <a:pPr>
              <a:spcAft>
                <a:spcPts val="900"/>
              </a:spcAft>
            </a:pPr>
            <a:r>
              <a:rPr lang="en-US" cap="all" dirty="0" smtClean="0">
                <a:solidFill>
                  <a:srgbClr val="E50079"/>
                </a:solidFill>
                <a:latin typeface="Gotham-Bold"/>
                <a:cs typeface="Gotham-Bold"/>
              </a:rPr>
              <a:t>CAVITIES ARE A BIG PAIN</a:t>
            </a:r>
          </a:p>
          <a:p>
            <a:pPr lvl="0">
              <a:spcAft>
                <a:spcPts val="900"/>
              </a:spcAft>
            </a:pPr>
            <a:r>
              <a:rPr lang="en-US" sz="1250" dirty="0" smtClean="0">
                <a:latin typeface="Gotham-Book"/>
                <a:cs typeface="Gotham-Book"/>
              </a:rPr>
              <a:t>Your mouth is a busy place. Lots and lots of germs are always on the move in your mouth but they are so small you cannot see them. </a:t>
            </a:r>
          </a:p>
          <a:p>
            <a:pPr lvl="0">
              <a:spcAft>
                <a:spcPts val="900"/>
              </a:spcAft>
            </a:pPr>
            <a:r>
              <a:rPr lang="en-US" sz="1250" dirty="0" smtClean="0">
                <a:latin typeface="Gotham-Book"/>
                <a:cs typeface="Gotham-Book"/>
              </a:rPr>
              <a:t>Sticky and sweet foods like candy, lollypops, and chocolate can cause cavities, too.</a:t>
            </a:r>
          </a:p>
          <a:p>
            <a:pPr lvl="0">
              <a:spcAft>
                <a:spcPts val="900"/>
              </a:spcAft>
            </a:pPr>
            <a:r>
              <a:rPr lang="en-US" sz="1250" dirty="0" smtClean="0">
                <a:latin typeface="Gotham-Book"/>
                <a:cs typeface="Gotham-Book"/>
              </a:rPr>
              <a:t>Sometimes the germs stick to your teeth and use the sugar from sweets to grow and cause cavities.</a:t>
            </a:r>
          </a:p>
          <a:p>
            <a:pPr lvl="0">
              <a:spcAft>
                <a:spcPts val="900"/>
              </a:spcAft>
            </a:pPr>
            <a:r>
              <a:rPr lang="en-US" sz="1250" dirty="0" smtClean="0">
                <a:latin typeface="Gotham-Book"/>
                <a:cs typeface="Gotham-Book"/>
              </a:rPr>
              <a:t>Cavities are tiny holes in your teeth that often only a dentist can see. They don’t heal naturally like a cut does. They can get bigger and bigger until they are very painful and only a dentist can make your tooth better.</a:t>
            </a:r>
          </a:p>
          <a:p>
            <a:pPr lvl="0">
              <a:spcAft>
                <a:spcPts val="900"/>
              </a:spcAft>
            </a:pPr>
            <a:r>
              <a:rPr lang="en-US" sz="1250" dirty="0" smtClean="0">
                <a:solidFill>
                  <a:srgbClr val="E2017B"/>
                </a:solidFill>
                <a:latin typeface="Gotham-Bold"/>
                <a:cs typeface="Gotham-Bold"/>
              </a:rPr>
              <a:t>ACTIVITY:</a:t>
            </a:r>
            <a:r>
              <a:rPr lang="en-US" sz="1250" dirty="0" smtClean="0">
                <a:latin typeface="Gotham-Book"/>
                <a:cs typeface="Gotham-Book"/>
              </a:rPr>
              <a:t> What do you eat that might cause cavities?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292615"/>
            <a:ext cx="4454092" cy="6300000"/>
          </a:xfrm>
          <a:prstGeom prst="rect">
            <a:avLst/>
          </a:prstGeom>
          <a:ln>
            <a:solidFill>
              <a:schemeClr val="bg1">
                <a:lumMod val="75000"/>
              </a:schemeClr>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2723823"/>
          </a:xfrm>
          <a:prstGeom prst="rect">
            <a:avLst/>
          </a:prstGeom>
          <a:noFill/>
        </p:spPr>
        <p:txBody>
          <a:bodyPr wrap="square" rtlCol="0">
            <a:spAutoFit/>
          </a:bodyPr>
          <a:lstStyle/>
          <a:p>
            <a:pPr>
              <a:spcAft>
                <a:spcPts val="900"/>
              </a:spcAft>
            </a:pPr>
            <a:r>
              <a:rPr lang="en-US" cap="all" dirty="0" smtClean="0">
                <a:solidFill>
                  <a:srgbClr val="A23B90"/>
                </a:solidFill>
                <a:latin typeface="Gotham-Bold"/>
                <a:cs typeface="Gotham-Bold"/>
              </a:rPr>
              <a:t>TOOTHPASTE AND TOOTHBRUSH POWER!</a:t>
            </a:r>
          </a:p>
          <a:p>
            <a:pPr lvl="0">
              <a:spcAft>
                <a:spcPts val="900"/>
              </a:spcAft>
            </a:pPr>
            <a:r>
              <a:rPr lang="en-US" sz="1250" dirty="0" smtClean="0">
                <a:latin typeface="Gotham-Book"/>
                <a:cs typeface="Gotham-Book"/>
              </a:rPr>
              <a:t>There are things we do everyday to keep our bodies healthy but we also need to keep our teeth healthy and strong.</a:t>
            </a:r>
          </a:p>
          <a:p>
            <a:pPr lvl="0">
              <a:spcAft>
                <a:spcPts val="900"/>
              </a:spcAft>
            </a:pPr>
            <a:r>
              <a:rPr lang="en-US" sz="1250" dirty="0" smtClean="0">
                <a:latin typeface="Gotham-Book"/>
                <a:cs typeface="Gotham-Book"/>
              </a:rPr>
              <a:t>Brushing your teeth with fluoride toothpaste and a soft-bristled toothbrush kills germs, prevents cavities, and makes your teeth strong.</a:t>
            </a:r>
          </a:p>
          <a:p>
            <a:pPr lvl="0">
              <a:spcAft>
                <a:spcPts val="900"/>
              </a:spcAft>
            </a:pPr>
            <a:r>
              <a:rPr lang="en-US" sz="1250" dirty="0" smtClean="0">
                <a:solidFill>
                  <a:srgbClr val="A23B90"/>
                </a:solidFill>
                <a:latin typeface="Gotham-Bold"/>
                <a:cs typeface="Gotham-Bold"/>
              </a:rPr>
              <a:t>ACTIVITY:</a:t>
            </a:r>
            <a:r>
              <a:rPr lang="en-US" sz="1250" dirty="0" smtClean="0">
                <a:latin typeface="Gotham-Book"/>
                <a:cs typeface="Gotham-Book"/>
              </a:rPr>
              <a:t> What do you do to keep yourself healthy (brush teeth, diet, sleep, walking, swimming, washing).</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292615"/>
            <a:ext cx="4454092" cy="6300000"/>
          </a:xfrm>
          <a:prstGeom prst="rect">
            <a:avLst/>
          </a:prstGeom>
          <a:ln>
            <a:solidFill>
              <a:schemeClr val="bg1">
                <a:lumMod val="75000"/>
              </a:schemeClr>
            </a:solid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2562240"/>
          </a:xfrm>
          <a:prstGeom prst="rect">
            <a:avLst/>
          </a:prstGeom>
          <a:noFill/>
        </p:spPr>
        <p:txBody>
          <a:bodyPr wrap="square" rtlCol="0">
            <a:spAutoFit/>
          </a:bodyPr>
          <a:lstStyle/>
          <a:p>
            <a:pPr>
              <a:spcAft>
                <a:spcPts val="900"/>
              </a:spcAft>
            </a:pPr>
            <a:r>
              <a:rPr lang="en-US" cap="all" dirty="0" smtClean="0">
                <a:solidFill>
                  <a:srgbClr val="139BEC"/>
                </a:solidFill>
                <a:latin typeface="Gotham-Bold"/>
                <a:cs typeface="Gotham-Bold"/>
              </a:rPr>
              <a:t>BRUSH DAY AND </a:t>
            </a:r>
            <a:r>
              <a:rPr lang="en-US" cap="all" dirty="0" smtClean="0">
                <a:solidFill>
                  <a:srgbClr val="0A5CAD"/>
                </a:solidFill>
                <a:latin typeface="Gotham-Bold"/>
                <a:cs typeface="Gotham-Bold"/>
              </a:rPr>
              <a:t>NIGHT!</a:t>
            </a:r>
          </a:p>
          <a:p>
            <a:pPr lvl="0">
              <a:spcAft>
                <a:spcPts val="900"/>
              </a:spcAft>
            </a:pPr>
            <a:r>
              <a:rPr lang="en-US" sz="1250" dirty="0" smtClean="0">
                <a:latin typeface="Gotham-Book"/>
                <a:cs typeface="Gotham-Book"/>
              </a:rPr>
              <a:t>Brushing is one of the best things you can do to prevent cavities.</a:t>
            </a:r>
          </a:p>
          <a:p>
            <a:pPr lvl="0">
              <a:spcAft>
                <a:spcPts val="900"/>
              </a:spcAft>
            </a:pPr>
            <a:r>
              <a:rPr lang="en-US" sz="1250" dirty="0" smtClean="0">
                <a:latin typeface="Gotham-Book"/>
                <a:cs typeface="Gotham-Book"/>
              </a:rPr>
              <a:t>To keep your teeth healthy, you need to brush them twice a day. Once in the morning and once at night, last thing before going to bed.</a:t>
            </a:r>
          </a:p>
          <a:p>
            <a:pPr lvl="0">
              <a:spcAft>
                <a:spcPts val="900"/>
              </a:spcAft>
            </a:pPr>
            <a:r>
              <a:rPr lang="en-US" sz="1250" dirty="0" smtClean="0">
                <a:latin typeface="Gotham-Book"/>
                <a:cs typeface="Gotham-Book"/>
              </a:rPr>
              <a:t>Germs don’t sleep at night, so make sure you brush before bedtime.</a:t>
            </a:r>
          </a:p>
          <a:p>
            <a:pPr lvl="0">
              <a:spcAft>
                <a:spcPts val="900"/>
              </a:spcAft>
            </a:pPr>
            <a:r>
              <a:rPr lang="en-US" sz="1250" dirty="0" smtClean="0">
                <a:solidFill>
                  <a:srgbClr val="139BEC"/>
                </a:solidFill>
                <a:latin typeface="Gotham-Bold"/>
                <a:cs typeface="Gotham-Bold"/>
              </a:rPr>
              <a:t>ACTIVITY:</a:t>
            </a:r>
            <a:r>
              <a:rPr lang="en-US" sz="1250" dirty="0" smtClean="0">
                <a:latin typeface="Gotham-Book"/>
                <a:cs typeface="Gotham-Book"/>
              </a:rPr>
              <a:t> What would it be like if you didn’t keep your teeth healthy and they all fell out?</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97890"/>
            <a:ext cx="4454094" cy="6289449"/>
          </a:xfrm>
          <a:prstGeom prst="rect">
            <a:avLst/>
          </a:prstGeom>
          <a:ln>
            <a:solidFill>
              <a:schemeClr val="bg1">
                <a:lumMod val="75000"/>
              </a:schemeClr>
            </a:solid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3562514"/>
          </a:xfrm>
          <a:prstGeom prst="rect">
            <a:avLst/>
          </a:prstGeom>
          <a:noFill/>
        </p:spPr>
        <p:txBody>
          <a:bodyPr wrap="square" rtlCol="0">
            <a:spAutoFit/>
          </a:bodyPr>
          <a:lstStyle/>
          <a:p>
            <a:pPr>
              <a:spcAft>
                <a:spcPts val="900"/>
              </a:spcAft>
            </a:pPr>
            <a:r>
              <a:rPr lang="en-US" cap="all" dirty="0" smtClean="0">
                <a:solidFill>
                  <a:srgbClr val="E50079"/>
                </a:solidFill>
                <a:latin typeface="Gotham-Bold"/>
                <a:cs typeface="Gotham-Bold"/>
              </a:rPr>
              <a:t>HOW TO BRUSH, BRUSH, BRUSH!</a:t>
            </a:r>
          </a:p>
          <a:p>
            <a:pPr lvl="0">
              <a:spcAft>
                <a:spcPts val="900"/>
              </a:spcAft>
            </a:pPr>
            <a:r>
              <a:rPr lang="en-US" sz="1250" dirty="0" smtClean="0">
                <a:latin typeface="Gotham-Book"/>
                <a:cs typeface="Gotham-Book"/>
              </a:rPr>
              <a:t>With Signal toothpaste, brush your teeth so that the bristles contact both your teeth and your gum line.</a:t>
            </a:r>
          </a:p>
          <a:p>
            <a:pPr lvl="0">
              <a:spcAft>
                <a:spcPts val="900"/>
              </a:spcAft>
            </a:pPr>
            <a:r>
              <a:rPr lang="en-US" sz="1250" dirty="0" smtClean="0">
                <a:latin typeface="Gotham-Book"/>
                <a:cs typeface="Gotham-Book"/>
              </a:rPr>
              <a:t>Gently brush the outer tooth surface using a vibrating back and forth rolling motion.</a:t>
            </a:r>
          </a:p>
          <a:p>
            <a:pPr lvl="0">
              <a:spcAft>
                <a:spcPts val="900"/>
              </a:spcAft>
            </a:pPr>
            <a:r>
              <a:rPr lang="en-US" sz="1250" dirty="0" smtClean="0">
                <a:latin typeface="Gotham-Book"/>
                <a:cs typeface="Gotham-Book"/>
              </a:rPr>
              <a:t>Brush against the biting surface of the teeth using a gentle back and forth scrubbing motion.</a:t>
            </a:r>
          </a:p>
          <a:p>
            <a:pPr lvl="0">
              <a:spcAft>
                <a:spcPts val="900"/>
              </a:spcAft>
            </a:pPr>
            <a:r>
              <a:rPr lang="en-US" sz="1250" dirty="0" smtClean="0">
                <a:latin typeface="Gotham-Book"/>
                <a:cs typeface="Gotham-Book"/>
              </a:rPr>
              <a:t>Gently brush using back, forth and rolling motion along all the inner tooth surfaces.</a:t>
            </a:r>
          </a:p>
          <a:p>
            <a:pPr lvl="0">
              <a:spcAft>
                <a:spcPts val="900"/>
              </a:spcAft>
            </a:pPr>
            <a:r>
              <a:rPr lang="en-US" sz="1250" dirty="0" smtClean="0">
                <a:latin typeface="Gotham-Book"/>
                <a:cs typeface="Gotham-Book"/>
              </a:rPr>
              <a:t>Using the toothbrush vertically, make several up and down strokes.</a:t>
            </a:r>
          </a:p>
          <a:p>
            <a:pPr lvl="0">
              <a:spcAft>
                <a:spcPts val="900"/>
              </a:spcAft>
            </a:pPr>
            <a:r>
              <a:rPr lang="en-US" sz="1250" dirty="0" smtClean="0">
                <a:latin typeface="Gotham-Book"/>
                <a:cs typeface="Gotham-Book"/>
              </a:rPr>
              <a:t>Don’t brush too hard or you could hurt your gums!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292615"/>
            <a:ext cx="4454092" cy="6300000"/>
          </a:xfrm>
          <a:prstGeom prst="rect">
            <a:avLst/>
          </a:prstGeom>
          <a:ln>
            <a:solidFill>
              <a:schemeClr val="bg1">
                <a:lumMod val="75000"/>
              </a:schemeClr>
            </a:solid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66800" y="2819400"/>
            <a:ext cx="7010400" cy="3048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4876800" y="224394"/>
            <a:ext cx="4114800" cy="3831818"/>
          </a:xfrm>
          <a:prstGeom prst="rect">
            <a:avLst/>
          </a:prstGeom>
          <a:noFill/>
        </p:spPr>
        <p:txBody>
          <a:bodyPr wrap="square" rtlCol="0">
            <a:spAutoFit/>
          </a:bodyPr>
          <a:lstStyle/>
          <a:p>
            <a:pPr>
              <a:spcAft>
                <a:spcPts val="900"/>
              </a:spcAft>
            </a:pPr>
            <a:r>
              <a:rPr lang="en-US" cap="all" dirty="0">
                <a:solidFill>
                  <a:srgbClr val="FDC513"/>
                </a:solidFill>
                <a:latin typeface="Gotham-Bold"/>
                <a:cs typeface="Gotham-Bold"/>
              </a:rPr>
              <a:t>BE WATER-WISE!</a:t>
            </a:r>
          </a:p>
          <a:p>
            <a:pPr>
              <a:spcAft>
                <a:spcPts val="900"/>
              </a:spcAft>
            </a:pPr>
            <a:r>
              <a:rPr lang="en-US" sz="1250" dirty="0">
                <a:latin typeface="Gotham-Book"/>
                <a:cs typeface="Gotham-Book"/>
              </a:rPr>
              <a:t>Water is a very precious commodity and needs to be conserved, as there are a lot of people in the world without clean water.</a:t>
            </a:r>
          </a:p>
          <a:p>
            <a:pPr>
              <a:spcAft>
                <a:spcPts val="900"/>
              </a:spcAft>
            </a:pPr>
            <a:r>
              <a:rPr lang="en-US" sz="1250" dirty="0">
                <a:latin typeface="Gotham-Book"/>
                <a:cs typeface="Gotham-Book"/>
              </a:rPr>
              <a:t>Hence, when you are brushing your teeth don’t forget to turn off the tap and save water.</a:t>
            </a:r>
          </a:p>
          <a:p>
            <a:pPr>
              <a:spcAft>
                <a:spcPts val="900"/>
              </a:spcAft>
            </a:pPr>
            <a:r>
              <a:rPr lang="en-US" sz="1250" dirty="0">
                <a:latin typeface="Gotham-Book"/>
                <a:cs typeface="Gotham-Book"/>
              </a:rPr>
              <a:t>Secondly, your dentist friend would also recommend you spit after brushing and use very little water for rinsing. That way the toothpaste stays longer on your teeth and helps fight the bad germs which cause cavities!</a:t>
            </a:r>
          </a:p>
          <a:p>
            <a:pPr>
              <a:spcAft>
                <a:spcPts val="900"/>
              </a:spcAft>
            </a:pPr>
            <a:r>
              <a:rPr lang="en-US" sz="1250" dirty="0">
                <a:latin typeface="Gotham-Book"/>
                <a:cs typeface="Gotham-Book"/>
              </a:rPr>
              <a:t>Remember your Super Dentist friends always spit out after brushing and do not swallow the toothpaste</a:t>
            </a:r>
            <a:r>
              <a:rPr lang="en-US" sz="1250" dirty="0" smtClean="0">
                <a:latin typeface="Gotham-Book"/>
                <a:cs typeface="Gotham-Book"/>
              </a:rPr>
              <a:t>!</a:t>
            </a:r>
          </a:p>
          <a:p>
            <a:pPr>
              <a:spcAft>
                <a:spcPts val="900"/>
              </a:spcAft>
            </a:pPr>
            <a:r>
              <a:rPr lang="en-US" sz="1250" dirty="0" smtClean="0">
                <a:solidFill>
                  <a:srgbClr val="FDC513"/>
                </a:solidFill>
                <a:latin typeface="Gotham-Bold"/>
                <a:cs typeface="Gotham-Bold"/>
              </a:rPr>
              <a:t>ACTIVITY</a:t>
            </a:r>
            <a:r>
              <a:rPr lang="en-US" sz="1250" dirty="0">
                <a:solidFill>
                  <a:srgbClr val="FDC513"/>
                </a:solidFill>
                <a:latin typeface="Gotham-Bold"/>
                <a:cs typeface="Gotham-Bold"/>
              </a:rPr>
              <a:t>:</a:t>
            </a:r>
            <a:r>
              <a:rPr lang="en-US" sz="1250" dirty="0">
                <a:latin typeface="Gotham-Book"/>
                <a:cs typeface="Gotham-Book"/>
              </a:rPr>
              <a:t> Can you suggest some ideas on how you can save water while brushing at home</a:t>
            </a:r>
            <a:r>
              <a:rPr lang="en-US" sz="1250" dirty="0" smtClean="0">
                <a:latin typeface="Gotham-Book"/>
                <a:cs typeface="Gotham-Book"/>
              </a:rPr>
              <a:t>?</a:t>
            </a:r>
            <a:endParaRPr lang="en-US" sz="1250" dirty="0">
              <a:latin typeface="Gotham-Book"/>
              <a:cs typeface="Gotham-Book"/>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1" y="292615"/>
            <a:ext cx="4454092" cy="6300000"/>
          </a:xfrm>
          <a:prstGeom prst="rect">
            <a:avLst/>
          </a:prstGeom>
          <a:ln>
            <a:solidFill>
              <a:schemeClr val="bg1">
                <a:lumMod val="75000"/>
              </a:schemeClr>
            </a:solidFill>
          </a:ln>
        </p:spPr>
      </p:pic>
    </p:spTree>
    <p:extLst>
      <p:ext uri="{BB962C8B-B14F-4D97-AF65-F5344CB8AC3E}">
        <p14:creationId xmlns:p14="http://schemas.microsoft.com/office/powerpoint/2010/main" val="39987602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76800" y="224394"/>
            <a:ext cx="4114800" cy="2062103"/>
          </a:xfrm>
          <a:prstGeom prst="rect">
            <a:avLst/>
          </a:prstGeom>
          <a:noFill/>
        </p:spPr>
        <p:txBody>
          <a:bodyPr wrap="square" rtlCol="0">
            <a:spAutoFit/>
          </a:bodyPr>
          <a:lstStyle/>
          <a:p>
            <a:pPr>
              <a:spcAft>
                <a:spcPts val="900"/>
              </a:spcAft>
            </a:pPr>
            <a:r>
              <a:rPr lang="en-US" cap="all" dirty="0" smtClean="0">
                <a:solidFill>
                  <a:srgbClr val="A23B90"/>
                </a:solidFill>
                <a:latin typeface="Gotham-Bold"/>
                <a:cs typeface="Gotham-Bold"/>
              </a:rPr>
              <a:t>THE DENTIST IS YOUR FRIEND!</a:t>
            </a:r>
          </a:p>
          <a:p>
            <a:pPr lvl="0">
              <a:spcAft>
                <a:spcPts val="900"/>
              </a:spcAft>
            </a:pPr>
            <a:r>
              <a:rPr lang="en-US" sz="1250" dirty="0" smtClean="0">
                <a:latin typeface="Gotham-Book"/>
                <a:cs typeface="Gotham-Book"/>
              </a:rPr>
              <a:t>Dentists are important tooth helpers. They check for cavities and provide care to prevent cavities. They help keep your teeth shiny and white.</a:t>
            </a:r>
          </a:p>
          <a:p>
            <a:pPr lvl="0">
              <a:spcAft>
                <a:spcPts val="900"/>
              </a:spcAft>
            </a:pPr>
            <a:r>
              <a:rPr lang="en-US" sz="1250" dirty="0" smtClean="0">
                <a:latin typeface="Gotham-Book"/>
                <a:cs typeface="Gotham-Book"/>
              </a:rPr>
              <a:t>The dentist is your friend, visit him regularly every 6 months for healthy teeth! </a:t>
            </a:r>
          </a:p>
          <a:p>
            <a:pPr lvl="0">
              <a:spcAft>
                <a:spcPts val="900"/>
              </a:spcAft>
            </a:pPr>
            <a:r>
              <a:rPr lang="en-US" sz="1250" dirty="0" smtClean="0">
                <a:solidFill>
                  <a:srgbClr val="A23B90"/>
                </a:solidFill>
                <a:latin typeface="Gotham-Bold"/>
                <a:cs typeface="Gotham-Bold"/>
              </a:rPr>
              <a:t>ACTIVITY:</a:t>
            </a:r>
            <a:r>
              <a:rPr lang="en-US" sz="1250" dirty="0" smtClean="0">
                <a:latin typeface="Gotham-Book"/>
                <a:cs typeface="Gotham-Book"/>
              </a:rPr>
              <a:t> Have you been to the dentist? What was your visit like?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297890"/>
            <a:ext cx="4454094" cy="6289449"/>
          </a:xfrm>
          <a:prstGeom prst="rect">
            <a:avLst/>
          </a:prstGeom>
          <a:ln>
            <a:solidFill>
              <a:schemeClr val="bg1">
                <a:lumMod val="75000"/>
              </a:schemeClr>
            </a:solidFill>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B1EF6C6DC8805479B6395B72B8B6B32" ma:contentTypeVersion="8" ma:contentTypeDescription="Create a new document." ma:contentTypeScope="" ma:versionID="e9c3affe3ce281222720b0414899aa78">
  <xsd:schema xmlns:xsd="http://www.w3.org/2001/XMLSchema" xmlns:xs="http://www.w3.org/2001/XMLSchema" xmlns:p="http://schemas.microsoft.com/office/2006/metadata/properties" xmlns:ns2="72e861f6-f453-42fc-8e09-aeb22d1bc1f1" xmlns:ns3="8bab7c23-5a7b-4355-a990-2de794bbc572" targetNamespace="http://schemas.microsoft.com/office/2006/metadata/properties" ma:root="true" ma:fieldsID="682e92d6404afc7b42cdb181a3b9b892" ns2:_="" ns3:_="">
    <xsd:import namespace="72e861f6-f453-42fc-8e09-aeb22d1bc1f1"/>
    <xsd:import namespace="8bab7c23-5a7b-4355-a990-2de794bbc57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2e861f6-f453-42fc-8e09-aeb22d1bc1f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bab7c23-5a7b-4355-a990-2de794bbc572"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1BD9204-8F24-4E62-8838-52BB6CB56E40}"/>
</file>

<file path=customXml/itemProps2.xml><?xml version="1.0" encoding="utf-8"?>
<ds:datastoreItem xmlns:ds="http://schemas.openxmlformats.org/officeDocument/2006/customXml" ds:itemID="{358A57B8-0C1C-458A-BCC4-8B5F38C06DB6}"/>
</file>

<file path=customXml/itemProps3.xml><?xml version="1.0" encoding="utf-8"?>
<ds:datastoreItem xmlns:ds="http://schemas.openxmlformats.org/officeDocument/2006/customXml" ds:itemID="{5051D937-39C1-4283-915A-E012C48AB5C4}"/>
</file>

<file path=docProps/app.xml><?xml version="1.0" encoding="utf-8"?>
<Properties xmlns="http://schemas.openxmlformats.org/officeDocument/2006/extended-properties" xmlns:vt="http://schemas.openxmlformats.org/officeDocument/2006/docPropsVTypes">
  <TotalTime>89</TotalTime>
  <Words>969</Words>
  <Application>Microsoft Macintosh PowerPoint</Application>
  <PresentationFormat>On-screen Show (4:3)</PresentationFormat>
  <Paragraphs>50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rr rrrr</dc:creator>
  <cp:lastModifiedBy>- -</cp:lastModifiedBy>
  <cp:revision>50</cp:revision>
  <dcterms:created xsi:type="dcterms:W3CDTF">2014-07-14T15:26:21Z</dcterms:created>
  <dcterms:modified xsi:type="dcterms:W3CDTF">2016-09-21T14:24:31Z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0x0101008B1EF6C6DC8805479B6395B72B8B6B32</vt:lpwstr>
  </property>
</Properties>
</file>